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61" r:id="rId3"/>
    <p:sldId id="259" r:id="rId4"/>
    <p:sldId id="262" r:id="rId5"/>
    <p:sldId id="263" r:id="rId6"/>
    <p:sldId id="264" r:id="rId7"/>
    <p:sldId id="292" r:id="rId8"/>
    <p:sldId id="291" r:id="rId9"/>
    <p:sldId id="278" r:id="rId10"/>
    <p:sldId id="265" r:id="rId11"/>
    <p:sldId id="266" r:id="rId12"/>
    <p:sldId id="267" r:id="rId13"/>
    <p:sldId id="268" r:id="rId14"/>
    <p:sldId id="293" r:id="rId15"/>
    <p:sldId id="269" r:id="rId16"/>
    <p:sldId id="279" r:id="rId17"/>
    <p:sldId id="270" r:id="rId18"/>
    <p:sldId id="271" r:id="rId19"/>
    <p:sldId id="280" r:id="rId20"/>
    <p:sldId id="284" r:id="rId21"/>
    <p:sldId id="272" r:id="rId22"/>
    <p:sldId id="282" r:id="rId23"/>
    <p:sldId id="283" r:id="rId24"/>
    <p:sldId id="273" r:id="rId25"/>
    <p:sldId id="285" r:id="rId26"/>
    <p:sldId id="281" r:id="rId27"/>
    <p:sldId id="286" r:id="rId28"/>
    <p:sldId id="274" r:id="rId29"/>
    <p:sldId id="287" r:id="rId30"/>
    <p:sldId id="275" r:id="rId31"/>
    <p:sldId id="288" r:id="rId32"/>
    <p:sldId id="294" r:id="rId33"/>
    <p:sldId id="276" r:id="rId34"/>
    <p:sldId id="277" r:id="rId35"/>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DA37D80-6434-44D0-A028-1B22A696006F}" styleName="Stile chiaro 3 - Colore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8603FDC-E32A-4AB5-989C-0864C3EAD2B8}" styleName="Stile con tema 2 - Colore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44" autoAdjust="0"/>
    <p:restoredTop sz="94660"/>
  </p:normalViewPr>
  <p:slideViewPr>
    <p:cSldViewPr>
      <p:cViewPr>
        <p:scale>
          <a:sx n="80" d="100"/>
          <a:sy n="80" d="100"/>
        </p:scale>
        <p:origin x="822" y="-3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3" Type="http://schemas.openxmlformats.org/officeDocument/2006/relationships/oleObject" Target="file:///C:\Users\Mako\Desktop\Analisi%20INTERIM%20REPORT\Riepilogo%20flussi.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Mako\Desktop\Analisi%20INTERIM%20REPORT\Riepilogo%20flussi.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F:\UNIBO\DATA\DATI%20completi\EXTERNAL%20FLOWS%20TO%20THE%20MACROREGIONS\FRONTEX%20con%20indicazione%20route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solidFill>
          <a:schemeClr val="bg1"/>
        </a:solidFill>
        <a:ln>
          <a:noFill/>
        </a:ln>
        <a:effectLst/>
        <a:sp3d/>
      </c:spPr>
    </c:floor>
    <c:sideWall>
      <c:thickness val="0"/>
      <c:spPr>
        <a:noFill/>
        <a:ln w="25400">
          <a:noFill/>
        </a:ln>
        <a:effectLst/>
        <a:sp3d/>
      </c:spPr>
    </c:sideWall>
    <c:backWall>
      <c:thickness val="0"/>
      <c:spPr>
        <a:noFill/>
        <a:ln w="25400">
          <a:noFill/>
        </a:ln>
        <a:effectLst/>
        <a:sp3d/>
      </c:spPr>
    </c:backWall>
    <c:plotArea>
      <c:layout>
        <c:manualLayout>
          <c:layoutTarget val="inner"/>
          <c:xMode val="edge"/>
          <c:yMode val="edge"/>
          <c:x val="7.7452280537917917E-2"/>
          <c:y val="2.9982657275563294E-2"/>
          <c:w val="0.89818063146166072"/>
          <c:h val="0.82887882331999174"/>
        </c:manualLayout>
      </c:layout>
      <c:bar3DChart>
        <c:barDir val="col"/>
        <c:grouping val="percentStacked"/>
        <c:varyColors val="0"/>
        <c:ser>
          <c:idx val="0"/>
          <c:order val="0"/>
          <c:tx>
            <c:strRef>
              <c:f>'graf app year'!$B$22</c:f>
              <c:strCache>
                <c:ptCount val="1"/>
                <c:pt idx="0">
                  <c:v>Bulgaria</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sp3d/>
          </c:spPr>
          <c:invertIfNegative val="0"/>
          <c:cat>
            <c:strRef>
              <c:f>'graf app year'!$C$21:$J$21</c:f>
              <c:strCache>
                <c:ptCount val="8"/>
                <c:pt idx="0">
                  <c:v>2008</c:v>
                </c:pt>
                <c:pt idx="1">
                  <c:v>2009</c:v>
                </c:pt>
                <c:pt idx="2">
                  <c:v>2010</c:v>
                </c:pt>
                <c:pt idx="3">
                  <c:v>2011</c:v>
                </c:pt>
                <c:pt idx="4">
                  <c:v>2012</c:v>
                </c:pt>
                <c:pt idx="5">
                  <c:v>2013</c:v>
                </c:pt>
                <c:pt idx="6">
                  <c:v>2014</c:v>
                </c:pt>
                <c:pt idx="7">
                  <c:v>2015</c:v>
                </c:pt>
              </c:strCache>
            </c:strRef>
          </c:cat>
          <c:val>
            <c:numRef>
              <c:f>'graf app year'!$C$22:$J$22</c:f>
              <c:numCache>
                <c:formatCode>#,##0</c:formatCode>
                <c:ptCount val="8"/>
                <c:pt idx="0">
                  <c:v>746</c:v>
                </c:pt>
                <c:pt idx="1">
                  <c:v>853</c:v>
                </c:pt>
                <c:pt idx="2">
                  <c:v>1025</c:v>
                </c:pt>
                <c:pt idx="3">
                  <c:v>893</c:v>
                </c:pt>
                <c:pt idx="4">
                  <c:v>1387</c:v>
                </c:pt>
                <c:pt idx="5">
                  <c:v>7144</c:v>
                </c:pt>
                <c:pt idx="6">
                  <c:v>11355</c:v>
                </c:pt>
                <c:pt idx="7">
                  <c:v>20392</c:v>
                </c:pt>
              </c:numCache>
            </c:numRef>
          </c:val>
          <c:extLst>
            <c:ext xmlns:c16="http://schemas.microsoft.com/office/drawing/2014/chart" uri="{C3380CC4-5D6E-409C-BE32-E72D297353CC}">
              <c16:uniqueId val="{00000000-0FC4-4380-AC82-2A289175597B}"/>
            </c:ext>
          </c:extLst>
        </c:ser>
        <c:ser>
          <c:idx val="1"/>
          <c:order val="1"/>
          <c:tx>
            <c:strRef>
              <c:f>'graf app year'!$B$23</c:f>
              <c:strCache>
                <c:ptCount val="1"/>
                <c:pt idx="0">
                  <c:v>Greece</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sp3d/>
          </c:spPr>
          <c:invertIfNegative val="0"/>
          <c:cat>
            <c:strRef>
              <c:f>'graf app year'!$C$21:$J$21</c:f>
              <c:strCache>
                <c:ptCount val="8"/>
                <c:pt idx="0">
                  <c:v>2008</c:v>
                </c:pt>
                <c:pt idx="1">
                  <c:v>2009</c:v>
                </c:pt>
                <c:pt idx="2">
                  <c:v>2010</c:v>
                </c:pt>
                <c:pt idx="3">
                  <c:v>2011</c:v>
                </c:pt>
                <c:pt idx="4">
                  <c:v>2012</c:v>
                </c:pt>
                <c:pt idx="5">
                  <c:v>2013</c:v>
                </c:pt>
                <c:pt idx="6">
                  <c:v>2014</c:v>
                </c:pt>
                <c:pt idx="7">
                  <c:v>2015</c:v>
                </c:pt>
              </c:strCache>
            </c:strRef>
          </c:cat>
          <c:val>
            <c:numRef>
              <c:f>'graf app year'!$C$23:$J$23</c:f>
              <c:numCache>
                <c:formatCode>#,##0</c:formatCode>
                <c:ptCount val="8"/>
                <c:pt idx="0">
                  <c:v>33252</c:v>
                </c:pt>
                <c:pt idx="1">
                  <c:v>28023</c:v>
                </c:pt>
                <c:pt idx="2">
                  <c:v>11921</c:v>
                </c:pt>
                <c:pt idx="3">
                  <c:v>15292</c:v>
                </c:pt>
                <c:pt idx="4">
                  <c:v>17338</c:v>
                </c:pt>
                <c:pt idx="5">
                  <c:v>14399</c:v>
                </c:pt>
                <c:pt idx="6">
                  <c:v>17557</c:v>
                </c:pt>
                <c:pt idx="7">
                  <c:v>17211</c:v>
                </c:pt>
              </c:numCache>
            </c:numRef>
          </c:val>
          <c:extLst>
            <c:ext xmlns:c16="http://schemas.microsoft.com/office/drawing/2014/chart" uri="{C3380CC4-5D6E-409C-BE32-E72D297353CC}">
              <c16:uniqueId val="{00000001-0FC4-4380-AC82-2A289175597B}"/>
            </c:ext>
          </c:extLst>
        </c:ser>
        <c:ser>
          <c:idx val="2"/>
          <c:order val="2"/>
          <c:tx>
            <c:strRef>
              <c:f>'graf app year'!$B$24</c:f>
              <c:strCache>
                <c:ptCount val="1"/>
                <c:pt idx="0">
                  <c:v>Hungary</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sp3d/>
          </c:spPr>
          <c:invertIfNegative val="0"/>
          <c:cat>
            <c:strRef>
              <c:f>'graf app year'!$C$21:$J$21</c:f>
              <c:strCache>
                <c:ptCount val="8"/>
                <c:pt idx="0">
                  <c:v>2008</c:v>
                </c:pt>
                <c:pt idx="1">
                  <c:v>2009</c:v>
                </c:pt>
                <c:pt idx="2">
                  <c:v>2010</c:v>
                </c:pt>
                <c:pt idx="3">
                  <c:v>2011</c:v>
                </c:pt>
                <c:pt idx="4">
                  <c:v>2012</c:v>
                </c:pt>
                <c:pt idx="5">
                  <c:v>2013</c:v>
                </c:pt>
                <c:pt idx="6">
                  <c:v>2014</c:v>
                </c:pt>
                <c:pt idx="7">
                  <c:v>2015</c:v>
                </c:pt>
              </c:strCache>
            </c:strRef>
          </c:cat>
          <c:val>
            <c:numRef>
              <c:f>'graf app year'!$C$24:$J$24</c:f>
              <c:numCache>
                <c:formatCode>#,##0</c:formatCode>
                <c:ptCount val="8"/>
                <c:pt idx="0">
                  <c:v>3118</c:v>
                </c:pt>
                <c:pt idx="1">
                  <c:v>4672</c:v>
                </c:pt>
                <c:pt idx="2">
                  <c:v>2067</c:v>
                </c:pt>
                <c:pt idx="3">
                  <c:v>1693</c:v>
                </c:pt>
                <c:pt idx="4">
                  <c:v>2157</c:v>
                </c:pt>
                <c:pt idx="5">
                  <c:v>18900</c:v>
                </c:pt>
                <c:pt idx="6">
                  <c:v>42778</c:v>
                </c:pt>
                <c:pt idx="7">
                  <c:v>177340</c:v>
                </c:pt>
              </c:numCache>
            </c:numRef>
          </c:val>
          <c:extLst>
            <c:ext xmlns:c16="http://schemas.microsoft.com/office/drawing/2014/chart" uri="{C3380CC4-5D6E-409C-BE32-E72D297353CC}">
              <c16:uniqueId val="{00000002-0FC4-4380-AC82-2A289175597B}"/>
            </c:ext>
          </c:extLst>
        </c:ser>
        <c:ser>
          <c:idx val="3"/>
          <c:order val="3"/>
          <c:tx>
            <c:strRef>
              <c:f>'graf app year'!$B$25</c:f>
              <c:strCache>
                <c:ptCount val="1"/>
                <c:pt idx="0">
                  <c:v>Italy</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sp3d/>
          </c:spPr>
          <c:invertIfNegative val="0"/>
          <c:cat>
            <c:strRef>
              <c:f>'graf app year'!$C$21:$J$21</c:f>
              <c:strCache>
                <c:ptCount val="8"/>
                <c:pt idx="0">
                  <c:v>2008</c:v>
                </c:pt>
                <c:pt idx="1">
                  <c:v>2009</c:v>
                </c:pt>
                <c:pt idx="2">
                  <c:v>2010</c:v>
                </c:pt>
                <c:pt idx="3">
                  <c:v>2011</c:v>
                </c:pt>
                <c:pt idx="4">
                  <c:v>2012</c:v>
                </c:pt>
                <c:pt idx="5">
                  <c:v>2013</c:v>
                </c:pt>
                <c:pt idx="6">
                  <c:v>2014</c:v>
                </c:pt>
                <c:pt idx="7">
                  <c:v>2015</c:v>
                </c:pt>
              </c:strCache>
            </c:strRef>
          </c:cat>
          <c:val>
            <c:numRef>
              <c:f>'graf app year'!$C$25:$J$25</c:f>
              <c:numCache>
                <c:formatCode>#,##0</c:formatCode>
                <c:ptCount val="8"/>
                <c:pt idx="0">
                  <c:v>30324</c:v>
                </c:pt>
                <c:pt idx="1">
                  <c:v>17603</c:v>
                </c:pt>
                <c:pt idx="2">
                  <c:v>10052</c:v>
                </c:pt>
                <c:pt idx="3">
                  <c:v>40356</c:v>
                </c:pt>
                <c:pt idx="4">
                  <c:v>17352</c:v>
                </c:pt>
                <c:pt idx="5">
                  <c:v>26620</c:v>
                </c:pt>
                <c:pt idx="6">
                  <c:v>64623</c:v>
                </c:pt>
                <c:pt idx="7">
                  <c:v>83243</c:v>
                </c:pt>
              </c:numCache>
            </c:numRef>
          </c:val>
          <c:extLst>
            <c:ext xmlns:c16="http://schemas.microsoft.com/office/drawing/2014/chart" uri="{C3380CC4-5D6E-409C-BE32-E72D297353CC}">
              <c16:uniqueId val="{00000003-0FC4-4380-AC82-2A289175597B}"/>
            </c:ext>
          </c:extLst>
        </c:ser>
        <c:dLbls>
          <c:showLegendKey val="0"/>
          <c:showVal val="0"/>
          <c:showCatName val="0"/>
          <c:showSerName val="0"/>
          <c:showPercent val="0"/>
          <c:showBubbleSize val="0"/>
        </c:dLbls>
        <c:gapWidth val="150"/>
        <c:shape val="box"/>
        <c:axId val="77005568"/>
        <c:axId val="77007104"/>
        <c:axId val="0"/>
      </c:bar3DChart>
      <c:catAx>
        <c:axId val="77005568"/>
        <c:scaling>
          <c:orientation val="minMax"/>
        </c:scaling>
        <c:delete val="0"/>
        <c:axPos val="b"/>
        <c:numFmt formatCode="General" sourceLinked="1"/>
        <c:majorTickMark val="out"/>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77007104"/>
        <c:crosses val="autoZero"/>
        <c:auto val="1"/>
        <c:lblAlgn val="ctr"/>
        <c:lblOffset val="100"/>
        <c:noMultiLvlLbl val="0"/>
      </c:catAx>
      <c:valAx>
        <c:axId val="77007104"/>
        <c:scaling>
          <c:orientation val="minMax"/>
        </c:scaling>
        <c:delete val="0"/>
        <c:axPos val="l"/>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crossAx val="7700556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648342626808056"/>
          <c:y val="5.2948255114320095E-2"/>
          <c:w val="0.70888628085948679"/>
          <c:h val="0.72527852790964309"/>
        </c:manualLayout>
      </c:layout>
      <c:barChart>
        <c:barDir val="bar"/>
        <c:grouping val="stacked"/>
        <c:varyColors val="0"/>
        <c:ser>
          <c:idx val="0"/>
          <c:order val="0"/>
          <c:tx>
            <c:strRef>
              <c:f>'graf app year'!$C$33</c:f>
              <c:strCache>
                <c:ptCount val="1"/>
                <c:pt idx="0">
                  <c:v>2008</c:v>
                </c:pt>
              </c:strCache>
            </c:strRef>
          </c:tx>
          <c:spPr>
            <a:solidFill>
              <a:schemeClr val="accent1"/>
            </a:solidFill>
            <a:ln>
              <a:noFill/>
            </a:ln>
            <a:effectLst/>
          </c:spPr>
          <c:invertIfNegative val="0"/>
          <c:cat>
            <c:strRef>
              <c:f>'graf app year'!$B$34:$B$43</c:f>
              <c:strCache>
                <c:ptCount val="10"/>
                <c:pt idx="0">
                  <c:v>Albania</c:v>
                </c:pt>
                <c:pt idx="1">
                  <c:v>Bosnia and Herzegovina</c:v>
                </c:pt>
                <c:pt idx="2">
                  <c:v>Croatia</c:v>
                </c:pt>
                <c:pt idx="3">
                  <c:v>Macedonia</c:v>
                </c:pt>
                <c:pt idx="4">
                  <c:v>Moldova</c:v>
                </c:pt>
                <c:pt idx="5">
                  <c:v>Montenegro</c:v>
                </c:pt>
                <c:pt idx="6">
                  <c:v>Romania</c:v>
                </c:pt>
                <c:pt idx="7">
                  <c:v>Slovakia</c:v>
                </c:pt>
                <c:pt idx="8">
                  <c:v>Slovenia</c:v>
                </c:pt>
                <c:pt idx="9">
                  <c:v>Serbia and Kosovo*</c:v>
                </c:pt>
              </c:strCache>
            </c:strRef>
          </c:cat>
          <c:val>
            <c:numRef>
              <c:f>'graf app year'!$C$34:$C$43</c:f>
              <c:numCache>
                <c:formatCode>#,##0</c:formatCode>
                <c:ptCount val="10"/>
                <c:pt idx="0">
                  <c:v>13</c:v>
                </c:pt>
                <c:pt idx="1">
                  <c:v>95</c:v>
                </c:pt>
                <c:pt idx="2">
                  <c:v>182</c:v>
                </c:pt>
                <c:pt idx="4">
                  <c:v>57</c:v>
                </c:pt>
                <c:pt idx="5">
                  <c:v>7</c:v>
                </c:pt>
                <c:pt idx="6">
                  <c:v>1172</c:v>
                </c:pt>
                <c:pt idx="7">
                  <c:v>910</c:v>
                </c:pt>
                <c:pt idx="8">
                  <c:v>292</c:v>
                </c:pt>
                <c:pt idx="9">
                  <c:v>79</c:v>
                </c:pt>
              </c:numCache>
            </c:numRef>
          </c:val>
          <c:extLst>
            <c:ext xmlns:c16="http://schemas.microsoft.com/office/drawing/2014/chart" uri="{C3380CC4-5D6E-409C-BE32-E72D297353CC}">
              <c16:uniqueId val="{00000000-ACD0-4AAB-93BB-DBC4B3161CAB}"/>
            </c:ext>
          </c:extLst>
        </c:ser>
        <c:ser>
          <c:idx val="1"/>
          <c:order val="1"/>
          <c:tx>
            <c:strRef>
              <c:f>'graf app year'!$D$33</c:f>
              <c:strCache>
                <c:ptCount val="1"/>
                <c:pt idx="0">
                  <c:v>2009</c:v>
                </c:pt>
              </c:strCache>
            </c:strRef>
          </c:tx>
          <c:spPr>
            <a:solidFill>
              <a:schemeClr val="accent2"/>
            </a:solidFill>
            <a:ln>
              <a:noFill/>
            </a:ln>
            <a:effectLst/>
          </c:spPr>
          <c:invertIfNegative val="0"/>
          <c:cat>
            <c:strRef>
              <c:f>'graf app year'!$B$34:$B$43</c:f>
              <c:strCache>
                <c:ptCount val="10"/>
                <c:pt idx="0">
                  <c:v>Albania</c:v>
                </c:pt>
                <c:pt idx="1">
                  <c:v>Bosnia and Herzegovina</c:v>
                </c:pt>
                <c:pt idx="2">
                  <c:v>Croatia</c:v>
                </c:pt>
                <c:pt idx="3">
                  <c:v>Macedonia</c:v>
                </c:pt>
                <c:pt idx="4">
                  <c:v>Moldova</c:v>
                </c:pt>
                <c:pt idx="5">
                  <c:v>Montenegro</c:v>
                </c:pt>
                <c:pt idx="6">
                  <c:v>Romania</c:v>
                </c:pt>
                <c:pt idx="7">
                  <c:v>Slovakia</c:v>
                </c:pt>
                <c:pt idx="8">
                  <c:v>Slovenia</c:v>
                </c:pt>
                <c:pt idx="9">
                  <c:v>Serbia and Kosovo*</c:v>
                </c:pt>
              </c:strCache>
            </c:strRef>
          </c:cat>
          <c:val>
            <c:numRef>
              <c:f>'graf app year'!$D$34:$D$43</c:f>
              <c:numCache>
                <c:formatCode>#,##0</c:formatCode>
                <c:ptCount val="10"/>
                <c:pt idx="0">
                  <c:v>3</c:v>
                </c:pt>
                <c:pt idx="1">
                  <c:v>53</c:v>
                </c:pt>
                <c:pt idx="2">
                  <c:v>205</c:v>
                </c:pt>
                <c:pt idx="3">
                  <c:v>87</c:v>
                </c:pt>
                <c:pt idx="4">
                  <c:v>91</c:v>
                </c:pt>
                <c:pt idx="5">
                  <c:v>21</c:v>
                </c:pt>
                <c:pt idx="6">
                  <c:v>835</c:v>
                </c:pt>
                <c:pt idx="7">
                  <c:v>822</c:v>
                </c:pt>
                <c:pt idx="8">
                  <c:v>183</c:v>
                </c:pt>
                <c:pt idx="9">
                  <c:v>307</c:v>
                </c:pt>
              </c:numCache>
            </c:numRef>
          </c:val>
          <c:extLst>
            <c:ext xmlns:c16="http://schemas.microsoft.com/office/drawing/2014/chart" uri="{C3380CC4-5D6E-409C-BE32-E72D297353CC}">
              <c16:uniqueId val="{00000001-ACD0-4AAB-93BB-DBC4B3161CAB}"/>
            </c:ext>
          </c:extLst>
        </c:ser>
        <c:ser>
          <c:idx val="2"/>
          <c:order val="2"/>
          <c:tx>
            <c:strRef>
              <c:f>'graf app year'!$E$33</c:f>
              <c:strCache>
                <c:ptCount val="1"/>
                <c:pt idx="0">
                  <c:v>2010</c:v>
                </c:pt>
              </c:strCache>
            </c:strRef>
          </c:tx>
          <c:spPr>
            <a:solidFill>
              <a:schemeClr val="accent3"/>
            </a:solidFill>
            <a:ln>
              <a:noFill/>
            </a:ln>
            <a:effectLst/>
          </c:spPr>
          <c:invertIfNegative val="0"/>
          <c:cat>
            <c:strRef>
              <c:f>'graf app year'!$B$34:$B$43</c:f>
              <c:strCache>
                <c:ptCount val="10"/>
                <c:pt idx="0">
                  <c:v>Albania</c:v>
                </c:pt>
                <c:pt idx="1">
                  <c:v>Bosnia and Herzegovina</c:v>
                </c:pt>
                <c:pt idx="2">
                  <c:v>Croatia</c:v>
                </c:pt>
                <c:pt idx="3">
                  <c:v>Macedonia</c:v>
                </c:pt>
                <c:pt idx="4">
                  <c:v>Moldova</c:v>
                </c:pt>
                <c:pt idx="5">
                  <c:v>Montenegro</c:v>
                </c:pt>
                <c:pt idx="6">
                  <c:v>Romania</c:v>
                </c:pt>
                <c:pt idx="7">
                  <c:v>Slovakia</c:v>
                </c:pt>
                <c:pt idx="8">
                  <c:v>Slovenia</c:v>
                </c:pt>
                <c:pt idx="9">
                  <c:v>Serbia and Kosovo*</c:v>
                </c:pt>
              </c:strCache>
            </c:strRef>
          </c:cat>
          <c:val>
            <c:numRef>
              <c:f>'graf app year'!$E$34:$E$43</c:f>
              <c:numCache>
                <c:formatCode>#,##0</c:formatCode>
                <c:ptCount val="10"/>
                <c:pt idx="0">
                  <c:v>12</c:v>
                </c:pt>
                <c:pt idx="1">
                  <c:v>46</c:v>
                </c:pt>
                <c:pt idx="2">
                  <c:v>356</c:v>
                </c:pt>
                <c:pt idx="3">
                  <c:v>175</c:v>
                </c:pt>
                <c:pt idx="4">
                  <c:v>127</c:v>
                </c:pt>
                <c:pt idx="5">
                  <c:v>9</c:v>
                </c:pt>
                <c:pt idx="6">
                  <c:v>887</c:v>
                </c:pt>
                <c:pt idx="7">
                  <c:v>541</c:v>
                </c:pt>
                <c:pt idx="8">
                  <c:v>245</c:v>
                </c:pt>
                <c:pt idx="9">
                  <c:v>686</c:v>
                </c:pt>
              </c:numCache>
            </c:numRef>
          </c:val>
          <c:extLst>
            <c:ext xmlns:c16="http://schemas.microsoft.com/office/drawing/2014/chart" uri="{C3380CC4-5D6E-409C-BE32-E72D297353CC}">
              <c16:uniqueId val="{00000002-ACD0-4AAB-93BB-DBC4B3161CAB}"/>
            </c:ext>
          </c:extLst>
        </c:ser>
        <c:ser>
          <c:idx val="3"/>
          <c:order val="3"/>
          <c:tx>
            <c:strRef>
              <c:f>'graf app year'!$F$33</c:f>
              <c:strCache>
                <c:ptCount val="1"/>
                <c:pt idx="0">
                  <c:v>2011</c:v>
                </c:pt>
              </c:strCache>
            </c:strRef>
          </c:tx>
          <c:spPr>
            <a:solidFill>
              <a:schemeClr val="accent4"/>
            </a:solidFill>
            <a:ln>
              <a:noFill/>
            </a:ln>
            <a:effectLst/>
          </c:spPr>
          <c:invertIfNegative val="0"/>
          <c:cat>
            <c:strRef>
              <c:f>'graf app year'!$B$34:$B$43</c:f>
              <c:strCache>
                <c:ptCount val="10"/>
                <c:pt idx="0">
                  <c:v>Albania</c:v>
                </c:pt>
                <c:pt idx="1">
                  <c:v>Bosnia and Herzegovina</c:v>
                </c:pt>
                <c:pt idx="2">
                  <c:v>Croatia</c:v>
                </c:pt>
                <c:pt idx="3">
                  <c:v>Macedonia</c:v>
                </c:pt>
                <c:pt idx="4">
                  <c:v>Moldova</c:v>
                </c:pt>
                <c:pt idx="5">
                  <c:v>Montenegro</c:v>
                </c:pt>
                <c:pt idx="6">
                  <c:v>Romania</c:v>
                </c:pt>
                <c:pt idx="7">
                  <c:v>Slovakia</c:v>
                </c:pt>
                <c:pt idx="8">
                  <c:v>Slovenia</c:v>
                </c:pt>
                <c:pt idx="9">
                  <c:v>Serbia and Kosovo*</c:v>
                </c:pt>
              </c:strCache>
            </c:strRef>
          </c:cat>
          <c:val>
            <c:numRef>
              <c:f>'graf app year'!$F$34:$F$43</c:f>
              <c:numCache>
                <c:formatCode>#,##0</c:formatCode>
                <c:ptCount val="10"/>
                <c:pt idx="0">
                  <c:v>19</c:v>
                </c:pt>
                <c:pt idx="1">
                  <c:v>44</c:v>
                </c:pt>
                <c:pt idx="2">
                  <c:v>858</c:v>
                </c:pt>
                <c:pt idx="3">
                  <c:v>744</c:v>
                </c:pt>
                <c:pt idx="4">
                  <c:v>72</c:v>
                </c:pt>
                <c:pt idx="5">
                  <c:v>235</c:v>
                </c:pt>
                <c:pt idx="6">
                  <c:v>2061</c:v>
                </c:pt>
                <c:pt idx="7">
                  <c:v>491</c:v>
                </c:pt>
                <c:pt idx="8">
                  <c:v>373</c:v>
                </c:pt>
                <c:pt idx="9">
                  <c:v>3320</c:v>
                </c:pt>
              </c:numCache>
            </c:numRef>
          </c:val>
          <c:extLst>
            <c:ext xmlns:c16="http://schemas.microsoft.com/office/drawing/2014/chart" uri="{C3380CC4-5D6E-409C-BE32-E72D297353CC}">
              <c16:uniqueId val="{00000003-ACD0-4AAB-93BB-DBC4B3161CAB}"/>
            </c:ext>
          </c:extLst>
        </c:ser>
        <c:ser>
          <c:idx val="4"/>
          <c:order val="4"/>
          <c:tx>
            <c:strRef>
              <c:f>'graf app year'!$G$33</c:f>
              <c:strCache>
                <c:ptCount val="1"/>
                <c:pt idx="0">
                  <c:v>2012</c:v>
                </c:pt>
              </c:strCache>
            </c:strRef>
          </c:tx>
          <c:spPr>
            <a:solidFill>
              <a:schemeClr val="accent5"/>
            </a:solidFill>
            <a:ln>
              <a:noFill/>
            </a:ln>
            <a:effectLst/>
          </c:spPr>
          <c:invertIfNegative val="0"/>
          <c:cat>
            <c:strRef>
              <c:f>'graf app year'!$B$34:$B$43</c:f>
              <c:strCache>
                <c:ptCount val="10"/>
                <c:pt idx="0">
                  <c:v>Albania</c:v>
                </c:pt>
                <c:pt idx="1">
                  <c:v>Bosnia and Herzegovina</c:v>
                </c:pt>
                <c:pt idx="2">
                  <c:v>Croatia</c:v>
                </c:pt>
                <c:pt idx="3">
                  <c:v>Macedonia</c:v>
                </c:pt>
                <c:pt idx="4">
                  <c:v>Moldova</c:v>
                </c:pt>
                <c:pt idx="5">
                  <c:v>Montenegro</c:v>
                </c:pt>
                <c:pt idx="6">
                  <c:v>Romania</c:v>
                </c:pt>
                <c:pt idx="7">
                  <c:v>Slovakia</c:v>
                </c:pt>
                <c:pt idx="8">
                  <c:v>Slovenia</c:v>
                </c:pt>
                <c:pt idx="9">
                  <c:v>Serbia and Kosovo*</c:v>
                </c:pt>
              </c:strCache>
            </c:strRef>
          </c:cat>
          <c:val>
            <c:numRef>
              <c:f>'graf app year'!$G$34:$G$43</c:f>
              <c:numCache>
                <c:formatCode>#,##0</c:formatCode>
                <c:ptCount val="10"/>
                <c:pt idx="0">
                  <c:v>16</c:v>
                </c:pt>
                <c:pt idx="1">
                  <c:v>53</c:v>
                </c:pt>
                <c:pt idx="2">
                  <c:v>1241</c:v>
                </c:pt>
                <c:pt idx="3">
                  <c:v>638</c:v>
                </c:pt>
                <c:pt idx="4">
                  <c:v>192</c:v>
                </c:pt>
                <c:pt idx="5">
                  <c:v>1531</c:v>
                </c:pt>
                <c:pt idx="6">
                  <c:v>2511</c:v>
                </c:pt>
                <c:pt idx="7">
                  <c:v>732</c:v>
                </c:pt>
                <c:pt idx="8">
                  <c:v>305</c:v>
                </c:pt>
                <c:pt idx="9">
                  <c:v>2768</c:v>
                </c:pt>
              </c:numCache>
            </c:numRef>
          </c:val>
          <c:extLst>
            <c:ext xmlns:c16="http://schemas.microsoft.com/office/drawing/2014/chart" uri="{C3380CC4-5D6E-409C-BE32-E72D297353CC}">
              <c16:uniqueId val="{00000004-ACD0-4AAB-93BB-DBC4B3161CAB}"/>
            </c:ext>
          </c:extLst>
        </c:ser>
        <c:ser>
          <c:idx val="5"/>
          <c:order val="5"/>
          <c:tx>
            <c:strRef>
              <c:f>'graf app year'!$H$33</c:f>
              <c:strCache>
                <c:ptCount val="1"/>
                <c:pt idx="0">
                  <c:v>2013</c:v>
                </c:pt>
              </c:strCache>
            </c:strRef>
          </c:tx>
          <c:spPr>
            <a:solidFill>
              <a:schemeClr val="accent6"/>
            </a:solidFill>
            <a:ln>
              <a:noFill/>
            </a:ln>
            <a:effectLst/>
          </c:spPr>
          <c:invertIfNegative val="0"/>
          <c:cat>
            <c:strRef>
              <c:f>'graf app year'!$B$34:$B$43</c:f>
              <c:strCache>
                <c:ptCount val="10"/>
                <c:pt idx="0">
                  <c:v>Albania</c:v>
                </c:pt>
                <c:pt idx="1">
                  <c:v>Bosnia and Herzegovina</c:v>
                </c:pt>
                <c:pt idx="2">
                  <c:v>Croatia</c:v>
                </c:pt>
                <c:pt idx="3">
                  <c:v>Macedonia</c:v>
                </c:pt>
                <c:pt idx="4">
                  <c:v>Moldova</c:v>
                </c:pt>
                <c:pt idx="5">
                  <c:v>Montenegro</c:v>
                </c:pt>
                <c:pt idx="6">
                  <c:v>Romania</c:v>
                </c:pt>
                <c:pt idx="7">
                  <c:v>Slovakia</c:v>
                </c:pt>
                <c:pt idx="8">
                  <c:v>Slovenia</c:v>
                </c:pt>
                <c:pt idx="9">
                  <c:v>Serbia and Kosovo*</c:v>
                </c:pt>
              </c:strCache>
            </c:strRef>
          </c:cat>
          <c:val>
            <c:numRef>
              <c:f>'graf app year'!$H$34:$H$43</c:f>
              <c:numCache>
                <c:formatCode>#,##0</c:formatCode>
                <c:ptCount val="10"/>
                <c:pt idx="0">
                  <c:v>228</c:v>
                </c:pt>
                <c:pt idx="1">
                  <c:v>105</c:v>
                </c:pt>
                <c:pt idx="2">
                  <c:v>1191</c:v>
                </c:pt>
                <c:pt idx="3">
                  <c:v>1353</c:v>
                </c:pt>
                <c:pt idx="4">
                  <c:v>190</c:v>
                </c:pt>
                <c:pt idx="5">
                  <c:v>3554</c:v>
                </c:pt>
                <c:pt idx="6">
                  <c:v>1753</c:v>
                </c:pt>
                <c:pt idx="7">
                  <c:v>438</c:v>
                </c:pt>
                <c:pt idx="8">
                  <c:v>274</c:v>
                </c:pt>
                <c:pt idx="9">
                  <c:v>5130</c:v>
                </c:pt>
              </c:numCache>
            </c:numRef>
          </c:val>
          <c:extLst>
            <c:ext xmlns:c16="http://schemas.microsoft.com/office/drawing/2014/chart" uri="{C3380CC4-5D6E-409C-BE32-E72D297353CC}">
              <c16:uniqueId val="{00000005-ACD0-4AAB-93BB-DBC4B3161CAB}"/>
            </c:ext>
          </c:extLst>
        </c:ser>
        <c:ser>
          <c:idx val="6"/>
          <c:order val="6"/>
          <c:tx>
            <c:strRef>
              <c:f>'graf app year'!$I$33</c:f>
              <c:strCache>
                <c:ptCount val="1"/>
                <c:pt idx="0">
                  <c:v>2014</c:v>
                </c:pt>
              </c:strCache>
            </c:strRef>
          </c:tx>
          <c:spPr>
            <a:solidFill>
              <a:schemeClr val="accent1">
                <a:lumMod val="60000"/>
              </a:schemeClr>
            </a:solidFill>
            <a:ln>
              <a:noFill/>
            </a:ln>
            <a:effectLst/>
          </c:spPr>
          <c:invertIfNegative val="0"/>
          <c:cat>
            <c:strRef>
              <c:f>'graf app year'!$B$34:$B$43</c:f>
              <c:strCache>
                <c:ptCount val="10"/>
                <c:pt idx="0">
                  <c:v>Albania</c:v>
                </c:pt>
                <c:pt idx="1">
                  <c:v>Bosnia and Herzegovina</c:v>
                </c:pt>
                <c:pt idx="2">
                  <c:v>Croatia</c:v>
                </c:pt>
                <c:pt idx="3">
                  <c:v>Macedonia</c:v>
                </c:pt>
                <c:pt idx="4">
                  <c:v>Moldova</c:v>
                </c:pt>
                <c:pt idx="5">
                  <c:v>Montenegro</c:v>
                </c:pt>
                <c:pt idx="6">
                  <c:v>Romania</c:v>
                </c:pt>
                <c:pt idx="7">
                  <c:v>Slovakia</c:v>
                </c:pt>
                <c:pt idx="8">
                  <c:v>Slovenia</c:v>
                </c:pt>
                <c:pt idx="9">
                  <c:v>Serbia and Kosovo*</c:v>
                </c:pt>
              </c:strCache>
            </c:strRef>
          </c:cat>
          <c:val>
            <c:numRef>
              <c:f>'graf app year'!$I$34:$I$43</c:f>
              <c:numCache>
                <c:formatCode>#,##0</c:formatCode>
                <c:ptCount val="10"/>
                <c:pt idx="0">
                  <c:v>427</c:v>
                </c:pt>
                <c:pt idx="1">
                  <c:v>46</c:v>
                </c:pt>
                <c:pt idx="2">
                  <c:v>581</c:v>
                </c:pt>
                <c:pt idx="3">
                  <c:v>1289</c:v>
                </c:pt>
                <c:pt idx="4">
                  <c:v>256</c:v>
                </c:pt>
                <c:pt idx="5">
                  <c:v>2312</c:v>
                </c:pt>
                <c:pt idx="6">
                  <c:v>1660</c:v>
                </c:pt>
                <c:pt idx="7">
                  <c:v>331</c:v>
                </c:pt>
                <c:pt idx="8">
                  <c:v>389</c:v>
                </c:pt>
                <c:pt idx="9">
                  <c:v>16588</c:v>
                </c:pt>
              </c:numCache>
            </c:numRef>
          </c:val>
          <c:extLst>
            <c:ext xmlns:c16="http://schemas.microsoft.com/office/drawing/2014/chart" uri="{C3380CC4-5D6E-409C-BE32-E72D297353CC}">
              <c16:uniqueId val="{00000006-ACD0-4AAB-93BB-DBC4B3161CAB}"/>
            </c:ext>
          </c:extLst>
        </c:ser>
        <c:ser>
          <c:idx val="7"/>
          <c:order val="7"/>
          <c:tx>
            <c:strRef>
              <c:f>'graf app year'!$J$33</c:f>
              <c:strCache>
                <c:ptCount val="1"/>
                <c:pt idx="0">
                  <c:v>2015</c:v>
                </c:pt>
              </c:strCache>
            </c:strRef>
          </c:tx>
          <c:spPr>
            <a:solidFill>
              <a:schemeClr val="accent2">
                <a:lumMod val="60000"/>
              </a:schemeClr>
            </a:solidFill>
            <a:ln>
              <a:noFill/>
            </a:ln>
            <a:effectLst/>
          </c:spPr>
          <c:invertIfNegative val="0"/>
          <c:cat>
            <c:strRef>
              <c:f>'graf app year'!$B$34:$B$43</c:f>
              <c:strCache>
                <c:ptCount val="10"/>
                <c:pt idx="0">
                  <c:v>Albania</c:v>
                </c:pt>
                <c:pt idx="1">
                  <c:v>Bosnia and Herzegovina</c:v>
                </c:pt>
                <c:pt idx="2">
                  <c:v>Croatia</c:v>
                </c:pt>
                <c:pt idx="3">
                  <c:v>Macedonia</c:v>
                </c:pt>
                <c:pt idx="4">
                  <c:v>Moldova</c:v>
                </c:pt>
                <c:pt idx="5">
                  <c:v>Montenegro</c:v>
                </c:pt>
                <c:pt idx="6">
                  <c:v>Romania</c:v>
                </c:pt>
                <c:pt idx="7">
                  <c:v>Slovakia</c:v>
                </c:pt>
                <c:pt idx="8">
                  <c:v>Slovenia</c:v>
                </c:pt>
                <c:pt idx="9">
                  <c:v>Serbia and Kosovo*</c:v>
                </c:pt>
              </c:strCache>
            </c:strRef>
          </c:cat>
          <c:val>
            <c:numRef>
              <c:f>'graf app year'!$J$34:$J$43</c:f>
              <c:numCache>
                <c:formatCode>#,##0</c:formatCode>
                <c:ptCount val="10"/>
                <c:pt idx="0">
                  <c:v>586</c:v>
                </c:pt>
                <c:pt idx="1">
                  <c:v>46</c:v>
                </c:pt>
                <c:pt idx="2">
                  <c:v>312</c:v>
                </c:pt>
                <c:pt idx="3">
                  <c:v>1896</c:v>
                </c:pt>
                <c:pt idx="4">
                  <c:v>325</c:v>
                </c:pt>
                <c:pt idx="5">
                  <c:v>1611</c:v>
                </c:pt>
                <c:pt idx="6">
                  <c:v>1372</c:v>
                </c:pt>
                <c:pt idx="7">
                  <c:v>329</c:v>
                </c:pt>
                <c:pt idx="8">
                  <c:v>280</c:v>
                </c:pt>
                <c:pt idx="9">
                  <c:v>583</c:v>
                </c:pt>
              </c:numCache>
            </c:numRef>
          </c:val>
          <c:extLst>
            <c:ext xmlns:c16="http://schemas.microsoft.com/office/drawing/2014/chart" uri="{C3380CC4-5D6E-409C-BE32-E72D297353CC}">
              <c16:uniqueId val="{00000007-ACD0-4AAB-93BB-DBC4B3161CAB}"/>
            </c:ext>
          </c:extLst>
        </c:ser>
        <c:dLbls>
          <c:showLegendKey val="0"/>
          <c:showVal val="0"/>
          <c:showCatName val="0"/>
          <c:showSerName val="0"/>
          <c:showPercent val="0"/>
          <c:showBubbleSize val="0"/>
        </c:dLbls>
        <c:gapWidth val="150"/>
        <c:overlap val="100"/>
        <c:axId val="77564544"/>
        <c:axId val="77586816"/>
      </c:barChart>
      <c:catAx>
        <c:axId val="7756454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7586816"/>
        <c:crosses val="autoZero"/>
        <c:auto val="1"/>
        <c:lblAlgn val="ctr"/>
        <c:lblOffset val="100"/>
        <c:noMultiLvlLbl val="0"/>
      </c:catAx>
      <c:valAx>
        <c:axId val="77586816"/>
        <c:scaling>
          <c:orientation val="minMax"/>
        </c:scaling>
        <c:delete val="0"/>
        <c:axPos val="b"/>
        <c:majorGridlines>
          <c:spPr>
            <a:ln w="9525" cap="flat" cmpd="sng" algn="ctr">
              <a:no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75645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WB!$BL$253</c:f>
              <c:strCache>
                <c:ptCount val="1"/>
                <c:pt idx="0">
                  <c:v>WB</c:v>
                </c:pt>
              </c:strCache>
            </c:strRef>
          </c:tx>
          <c:spPr>
            <a:ln w="28575" cap="rnd">
              <a:solidFill>
                <a:schemeClr val="accent1"/>
              </a:solidFill>
              <a:round/>
            </a:ln>
            <a:effectLst/>
          </c:spPr>
          <c:marker>
            <c:symbol val="none"/>
          </c:marker>
          <c:cat>
            <c:numRef>
              <c:f>WB!$BM$252:$CZ$252</c:f>
              <c:numCache>
                <c:formatCode>mmm\-yy</c:formatCode>
                <c:ptCount val="40"/>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pt idx="36">
                  <c:v>42736</c:v>
                </c:pt>
                <c:pt idx="37">
                  <c:v>42767</c:v>
                </c:pt>
                <c:pt idx="38">
                  <c:v>42795</c:v>
                </c:pt>
                <c:pt idx="39">
                  <c:v>42826</c:v>
                </c:pt>
              </c:numCache>
            </c:numRef>
          </c:cat>
          <c:val>
            <c:numRef>
              <c:f>WB!$BM$253:$CZ$253</c:f>
              <c:numCache>
                <c:formatCode>General</c:formatCode>
                <c:ptCount val="40"/>
                <c:pt idx="0">
                  <c:v>44101</c:v>
                </c:pt>
                <c:pt idx="1">
                  <c:v>44802</c:v>
                </c:pt>
                <c:pt idx="2">
                  <c:v>43777</c:v>
                </c:pt>
                <c:pt idx="3">
                  <c:v>44958</c:v>
                </c:pt>
                <c:pt idx="4">
                  <c:v>44371</c:v>
                </c:pt>
                <c:pt idx="5">
                  <c:v>45462</c:v>
                </c:pt>
                <c:pt idx="6">
                  <c:v>49778</c:v>
                </c:pt>
                <c:pt idx="7">
                  <c:v>51705</c:v>
                </c:pt>
                <c:pt idx="8">
                  <c:v>52961</c:v>
                </c:pt>
                <c:pt idx="9">
                  <c:v>59983</c:v>
                </c:pt>
                <c:pt idx="10">
                  <c:v>66701</c:v>
                </c:pt>
                <c:pt idx="11">
                  <c:v>67359</c:v>
                </c:pt>
                <c:pt idx="12">
                  <c:v>70451</c:v>
                </c:pt>
                <c:pt idx="13">
                  <c:v>51444</c:v>
                </c:pt>
                <c:pt idx="14">
                  <c:v>54368</c:v>
                </c:pt>
                <c:pt idx="15">
                  <c:v>59096</c:v>
                </c:pt>
                <c:pt idx="16">
                  <c:v>70276</c:v>
                </c:pt>
                <c:pt idx="17">
                  <c:v>102280</c:v>
                </c:pt>
                <c:pt idx="18">
                  <c:v>134803</c:v>
                </c:pt>
                <c:pt idx="19">
                  <c:v>313664</c:v>
                </c:pt>
                <c:pt idx="20">
                  <c:v>455842</c:v>
                </c:pt>
                <c:pt idx="21">
                  <c:v>371436</c:v>
                </c:pt>
                <c:pt idx="22">
                  <c:v>238002</c:v>
                </c:pt>
                <c:pt idx="23">
                  <c:v>177604</c:v>
                </c:pt>
                <c:pt idx="24">
                  <c:v>115761</c:v>
                </c:pt>
                <c:pt idx="25">
                  <c:v>52320</c:v>
                </c:pt>
                <c:pt idx="26">
                  <c:v>49278</c:v>
                </c:pt>
                <c:pt idx="27">
                  <c:v>48544</c:v>
                </c:pt>
                <c:pt idx="28">
                  <c:v>50108</c:v>
                </c:pt>
                <c:pt idx="29">
                  <c:v>47250</c:v>
                </c:pt>
                <c:pt idx="30">
                  <c:v>47756</c:v>
                </c:pt>
                <c:pt idx="31">
                  <c:v>47893</c:v>
                </c:pt>
                <c:pt idx="32">
                  <c:v>48596</c:v>
                </c:pt>
                <c:pt idx="33">
                  <c:v>46296</c:v>
                </c:pt>
                <c:pt idx="34">
                  <c:v>47212</c:v>
                </c:pt>
                <c:pt idx="35">
                  <c:v>47253</c:v>
                </c:pt>
                <c:pt idx="36">
                  <c:v>47335</c:v>
                </c:pt>
                <c:pt idx="37">
                  <c:v>45912</c:v>
                </c:pt>
                <c:pt idx="38">
                  <c:v>46038</c:v>
                </c:pt>
                <c:pt idx="39">
                  <c:v>45819</c:v>
                </c:pt>
              </c:numCache>
            </c:numRef>
          </c:val>
          <c:smooth val="0"/>
          <c:extLst>
            <c:ext xmlns:c16="http://schemas.microsoft.com/office/drawing/2014/chart" uri="{C3380CC4-5D6E-409C-BE32-E72D297353CC}">
              <c16:uniqueId val="{00000000-C7D4-4CB1-8900-7FF34A0BB27C}"/>
            </c:ext>
          </c:extLst>
        </c:ser>
        <c:ser>
          <c:idx val="1"/>
          <c:order val="1"/>
          <c:tx>
            <c:strRef>
              <c:f>WB!$BL$254</c:f>
              <c:strCache>
                <c:ptCount val="1"/>
                <c:pt idx="0">
                  <c:v>Sea arrivals - GR and IT</c:v>
                </c:pt>
              </c:strCache>
            </c:strRef>
          </c:tx>
          <c:spPr>
            <a:ln w="28575" cap="rnd">
              <a:solidFill>
                <a:schemeClr val="accent2"/>
              </a:solidFill>
              <a:round/>
            </a:ln>
            <a:effectLst/>
          </c:spPr>
          <c:marker>
            <c:symbol val="none"/>
          </c:marker>
          <c:cat>
            <c:numRef>
              <c:f>WB!$BM$252:$CZ$252</c:f>
              <c:numCache>
                <c:formatCode>mmm\-yy</c:formatCode>
                <c:ptCount val="40"/>
                <c:pt idx="0">
                  <c:v>41640</c:v>
                </c:pt>
                <c:pt idx="1">
                  <c:v>41671</c:v>
                </c:pt>
                <c:pt idx="2">
                  <c:v>41699</c:v>
                </c:pt>
                <c:pt idx="3">
                  <c:v>41730</c:v>
                </c:pt>
                <c:pt idx="4">
                  <c:v>41760</c:v>
                </c:pt>
                <c:pt idx="5">
                  <c:v>41791</c:v>
                </c:pt>
                <c:pt idx="6">
                  <c:v>41821</c:v>
                </c:pt>
                <c:pt idx="7">
                  <c:v>41852</c:v>
                </c:pt>
                <c:pt idx="8">
                  <c:v>41883</c:v>
                </c:pt>
                <c:pt idx="9">
                  <c:v>41913</c:v>
                </c:pt>
                <c:pt idx="10">
                  <c:v>41944</c:v>
                </c:pt>
                <c:pt idx="11">
                  <c:v>41974</c:v>
                </c:pt>
                <c:pt idx="12">
                  <c:v>42005</c:v>
                </c:pt>
                <c:pt idx="13">
                  <c:v>42036</c:v>
                </c:pt>
                <c:pt idx="14">
                  <c:v>42064</c:v>
                </c:pt>
                <c:pt idx="15">
                  <c:v>42095</c:v>
                </c:pt>
                <c:pt idx="16">
                  <c:v>42125</c:v>
                </c:pt>
                <c:pt idx="17">
                  <c:v>42156</c:v>
                </c:pt>
                <c:pt idx="18">
                  <c:v>42186</c:v>
                </c:pt>
                <c:pt idx="19">
                  <c:v>42217</c:v>
                </c:pt>
                <c:pt idx="20">
                  <c:v>42248</c:v>
                </c:pt>
                <c:pt idx="21">
                  <c:v>42278</c:v>
                </c:pt>
                <c:pt idx="22">
                  <c:v>42309</c:v>
                </c:pt>
                <c:pt idx="23">
                  <c:v>42339</c:v>
                </c:pt>
                <c:pt idx="24">
                  <c:v>42370</c:v>
                </c:pt>
                <c:pt idx="25">
                  <c:v>42401</c:v>
                </c:pt>
                <c:pt idx="26">
                  <c:v>42430</c:v>
                </c:pt>
                <c:pt idx="27">
                  <c:v>42461</c:v>
                </c:pt>
                <c:pt idx="28">
                  <c:v>42491</c:v>
                </c:pt>
                <c:pt idx="29">
                  <c:v>42522</c:v>
                </c:pt>
                <c:pt idx="30">
                  <c:v>42552</c:v>
                </c:pt>
                <c:pt idx="31">
                  <c:v>42583</c:v>
                </c:pt>
                <c:pt idx="32">
                  <c:v>42614</c:v>
                </c:pt>
                <c:pt idx="33">
                  <c:v>42644</c:v>
                </c:pt>
                <c:pt idx="34">
                  <c:v>42675</c:v>
                </c:pt>
                <c:pt idx="35">
                  <c:v>42705</c:v>
                </c:pt>
                <c:pt idx="36">
                  <c:v>42736</c:v>
                </c:pt>
                <c:pt idx="37">
                  <c:v>42767</c:v>
                </c:pt>
                <c:pt idx="38">
                  <c:v>42795</c:v>
                </c:pt>
                <c:pt idx="39">
                  <c:v>42826</c:v>
                </c:pt>
              </c:numCache>
            </c:numRef>
          </c:cat>
          <c:val>
            <c:numRef>
              <c:f>WB!$BM$254:$CZ$254</c:f>
              <c:numCache>
                <c:formatCode>General</c:formatCode>
                <c:ptCount val="40"/>
                <c:pt idx="0">
                  <c:v>3126</c:v>
                </c:pt>
                <c:pt idx="1">
                  <c:v>4336</c:v>
                </c:pt>
                <c:pt idx="2">
                  <c:v>6960</c:v>
                </c:pt>
                <c:pt idx="3">
                  <c:v>16936</c:v>
                </c:pt>
                <c:pt idx="4">
                  <c:v>16302</c:v>
                </c:pt>
                <c:pt idx="5">
                  <c:v>25839</c:v>
                </c:pt>
                <c:pt idx="6">
                  <c:v>27958</c:v>
                </c:pt>
                <c:pt idx="7">
                  <c:v>31516</c:v>
                </c:pt>
                <c:pt idx="8">
                  <c:v>33561</c:v>
                </c:pt>
                <c:pt idx="9">
                  <c:v>22709</c:v>
                </c:pt>
                <c:pt idx="10">
                  <c:v>13107</c:v>
                </c:pt>
                <c:pt idx="11">
                  <c:v>8788</c:v>
                </c:pt>
                <c:pt idx="12">
                  <c:v>5222</c:v>
                </c:pt>
                <c:pt idx="13">
                  <c:v>7227</c:v>
                </c:pt>
                <c:pt idx="14">
                  <c:v>10157</c:v>
                </c:pt>
                <c:pt idx="15">
                  <c:v>29619</c:v>
                </c:pt>
                <c:pt idx="16">
                  <c:v>39024</c:v>
                </c:pt>
                <c:pt idx="17">
                  <c:v>54209</c:v>
                </c:pt>
                <c:pt idx="18">
                  <c:v>78085</c:v>
                </c:pt>
                <c:pt idx="19">
                  <c:v>130452</c:v>
                </c:pt>
                <c:pt idx="20">
                  <c:v>163045</c:v>
                </c:pt>
                <c:pt idx="21">
                  <c:v>220579</c:v>
                </c:pt>
                <c:pt idx="22">
                  <c:v>154467</c:v>
                </c:pt>
                <c:pt idx="23">
                  <c:v>118379</c:v>
                </c:pt>
                <c:pt idx="24">
                  <c:v>72688</c:v>
                </c:pt>
                <c:pt idx="25">
                  <c:v>60894</c:v>
                </c:pt>
                <c:pt idx="26">
                  <c:v>36647</c:v>
                </c:pt>
                <c:pt idx="27">
                  <c:v>12799</c:v>
                </c:pt>
                <c:pt idx="28">
                  <c:v>21678</c:v>
                </c:pt>
                <c:pt idx="29">
                  <c:v>23893</c:v>
                </c:pt>
                <c:pt idx="30">
                  <c:v>25472</c:v>
                </c:pt>
                <c:pt idx="31">
                  <c:v>24741</c:v>
                </c:pt>
                <c:pt idx="32">
                  <c:v>20055</c:v>
                </c:pt>
                <c:pt idx="33">
                  <c:v>30354</c:v>
                </c:pt>
                <c:pt idx="34">
                  <c:v>15572</c:v>
                </c:pt>
                <c:pt idx="35">
                  <c:v>10093</c:v>
                </c:pt>
                <c:pt idx="36">
                  <c:v>5860</c:v>
                </c:pt>
                <c:pt idx="37">
                  <c:v>10061</c:v>
                </c:pt>
                <c:pt idx="38">
                  <c:v>12379</c:v>
                </c:pt>
                <c:pt idx="39">
                  <c:v>14099</c:v>
                </c:pt>
              </c:numCache>
            </c:numRef>
          </c:val>
          <c:smooth val="0"/>
          <c:extLst>
            <c:ext xmlns:c16="http://schemas.microsoft.com/office/drawing/2014/chart" uri="{C3380CC4-5D6E-409C-BE32-E72D297353CC}">
              <c16:uniqueId val="{00000001-C7D4-4CB1-8900-7FF34A0BB27C}"/>
            </c:ext>
          </c:extLst>
        </c:ser>
        <c:dLbls>
          <c:showLegendKey val="0"/>
          <c:showVal val="0"/>
          <c:showCatName val="0"/>
          <c:showSerName val="0"/>
          <c:showPercent val="0"/>
          <c:showBubbleSize val="0"/>
        </c:dLbls>
        <c:smooth val="0"/>
        <c:axId val="77638272"/>
        <c:axId val="77652352"/>
      </c:lineChart>
      <c:dateAx>
        <c:axId val="77638272"/>
        <c:scaling>
          <c:orientation val="minMax"/>
        </c:scaling>
        <c:delete val="0"/>
        <c:axPos val="b"/>
        <c:numFmt formatCode="[$-409]mmm\-yy;@"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900" b="0" i="0" u="none" strike="noStrike" kern="1200" baseline="0" noProof="0">
                <a:solidFill>
                  <a:schemeClr val="tx1">
                    <a:lumMod val="65000"/>
                    <a:lumOff val="35000"/>
                  </a:schemeClr>
                </a:solidFill>
                <a:latin typeface="+mn-lt"/>
                <a:ea typeface="+mn-ea"/>
                <a:cs typeface="+mn-cs"/>
              </a:defRPr>
            </a:pPr>
            <a:endParaRPr lang="en-US"/>
          </a:p>
        </c:txPr>
        <c:crossAx val="77652352"/>
        <c:crosses val="autoZero"/>
        <c:auto val="1"/>
        <c:lblOffset val="100"/>
        <c:baseTimeUnit val="months"/>
      </c:dateAx>
      <c:valAx>
        <c:axId val="77652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76382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r>
              <a:rPr lang="it-IT" sz="1600"/>
              <a:t>Asylum applicants in A, BE, DK, DE, FR, IT, NL, SE</a:t>
            </a:r>
          </a:p>
        </c:rich>
      </c:tx>
      <c:overlay val="0"/>
      <c:spPr>
        <a:noFill/>
        <a:ln>
          <a:noFill/>
        </a:ln>
        <a:effectLst/>
      </c:spPr>
      <c:txPr>
        <a:bodyPr rot="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0056633000335589"/>
          <c:y val="0.13954608615099595"/>
          <c:w val="0.87294679304022704"/>
          <c:h val="0.63370663806343142"/>
        </c:manualLayout>
      </c:layout>
      <c:lineChart>
        <c:grouping val="standard"/>
        <c:varyColors val="0"/>
        <c:ser>
          <c:idx val="0"/>
          <c:order val="0"/>
          <c:tx>
            <c:strRef>
              <c:f>Foglio1!$B$1</c:f>
              <c:strCache>
                <c:ptCount val="1"/>
                <c:pt idx="0">
                  <c:v>Albania</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cat>
            <c:numRef>
              <c:f>Foglio1!$A$2:$A$10</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Foglio1!$B$2:$B$10</c:f>
              <c:numCache>
                <c:formatCode>#,##0</c:formatCode>
                <c:ptCount val="9"/>
                <c:pt idx="0">
                  <c:v>830</c:v>
                </c:pt>
                <c:pt idx="1">
                  <c:v>1165</c:v>
                </c:pt>
                <c:pt idx="2">
                  <c:v>945</c:v>
                </c:pt>
                <c:pt idx="3">
                  <c:v>2255</c:v>
                </c:pt>
                <c:pt idx="4">
                  <c:v>5685</c:v>
                </c:pt>
                <c:pt idx="5">
                  <c:v>8575</c:v>
                </c:pt>
                <c:pt idx="6">
                  <c:v>13935</c:v>
                </c:pt>
                <c:pt idx="7">
                  <c:v>63505</c:v>
                </c:pt>
                <c:pt idx="8">
                  <c:v>28505</c:v>
                </c:pt>
              </c:numCache>
            </c:numRef>
          </c:val>
          <c:smooth val="0"/>
          <c:extLst>
            <c:ext xmlns:c16="http://schemas.microsoft.com/office/drawing/2014/chart" uri="{C3380CC4-5D6E-409C-BE32-E72D297353CC}">
              <c16:uniqueId val="{00000000-A433-4BD8-BC2C-FF5840BBD1A4}"/>
            </c:ext>
          </c:extLst>
        </c:ser>
        <c:ser>
          <c:idx val="1"/>
          <c:order val="1"/>
          <c:tx>
            <c:strRef>
              <c:f>Foglio1!$C$1</c:f>
              <c:strCache>
                <c:ptCount val="1"/>
                <c:pt idx="0">
                  <c:v>Bosnia-H.</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cat>
            <c:numRef>
              <c:f>Foglio1!$A$2:$A$10</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Foglio1!$C$2:$C$10</c:f>
              <c:numCache>
                <c:formatCode>#,##0</c:formatCode>
                <c:ptCount val="9"/>
                <c:pt idx="0">
                  <c:v>880</c:v>
                </c:pt>
                <c:pt idx="1">
                  <c:v>1190</c:v>
                </c:pt>
                <c:pt idx="2">
                  <c:v>2025</c:v>
                </c:pt>
                <c:pt idx="3">
                  <c:v>2565</c:v>
                </c:pt>
                <c:pt idx="4">
                  <c:v>5435</c:v>
                </c:pt>
                <c:pt idx="5">
                  <c:v>6885</c:v>
                </c:pt>
                <c:pt idx="6">
                  <c:v>10485</c:v>
                </c:pt>
                <c:pt idx="7">
                  <c:v>8810</c:v>
                </c:pt>
                <c:pt idx="8">
                  <c:v>4300</c:v>
                </c:pt>
              </c:numCache>
            </c:numRef>
          </c:val>
          <c:smooth val="0"/>
          <c:extLst>
            <c:ext xmlns:c16="http://schemas.microsoft.com/office/drawing/2014/chart" uri="{C3380CC4-5D6E-409C-BE32-E72D297353CC}">
              <c16:uniqueId val="{00000001-A433-4BD8-BC2C-FF5840BBD1A4}"/>
            </c:ext>
          </c:extLst>
        </c:ser>
        <c:ser>
          <c:idx val="2"/>
          <c:order val="2"/>
          <c:tx>
            <c:strRef>
              <c:f>Foglio1!$D$1</c:f>
              <c:strCache>
                <c:ptCount val="1"/>
                <c:pt idx="0">
                  <c:v>Macedonia</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cat>
            <c:numRef>
              <c:f>Foglio1!$A$2:$A$10</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Foglio1!$D$2:$D$10</c:f>
              <c:numCache>
                <c:formatCode>General</c:formatCode>
                <c:ptCount val="9"/>
                <c:pt idx="0">
                  <c:v>515</c:v>
                </c:pt>
                <c:pt idx="1">
                  <c:v>550</c:v>
                </c:pt>
                <c:pt idx="2">
                  <c:v>4020</c:v>
                </c:pt>
                <c:pt idx="3">
                  <c:v>2665</c:v>
                </c:pt>
                <c:pt idx="4">
                  <c:v>4990</c:v>
                </c:pt>
                <c:pt idx="5">
                  <c:v>5790</c:v>
                </c:pt>
                <c:pt idx="6">
                  <c:v>4515</c:v>
                </c:pt>
                <c:pt idx="7">
                  <c:v>8360</c:v>
                </c:pt>
                <c:pt idx="8">
                  <c:v>4390</c:v>
                </c:pt>
              </c:numCache>
            </c:numRef>
          </c:val>
          <c:smooth val="0"/>
          <c:extLst>
            <c:ext xmlns:c16="http://schemas.microsoft.com/office/drawing/2014/chart" uri="{C3380CC4-5D6E-409C-BE32-E72D297353CC}">
              <c16:uniqueId val="{00000002-A433-4BD8-BC2C-FF5840BBD1A4}"/>
            </c:ext>
          </c:extLst>
        </c:ser>
        <c:ser>
          <c:idx val="3"/>
          <c:order val="3"/>
          <c:tx>
            <c:strRef>
              <c:f>Foglio1!$E$1</c:f>
              <c:strCache>
                <c:ptCount val="1"/>
                <c:pt idx="0">
                  <c:v>Kosovo*</c:v>
                </c:pt>
              </c:strCache>
            </c:strRef>
          </c:tx>
          <c:spPr>
            <a:ln w="34925" cap="rnd">
              <a:solidFill>
                <a:schemeClr val="accent4"/>
              </a:solidFill>
              <a:round/>
            </a:ln>
            <a:effectLst>
              <a:outerShdw blurRad="57150" dist="19050" dir="5400000" algn="ctr" rotWithShape="0">
                <a:srgbClr val="000000">
                  <a:alpha val="63000"/>
                </a:srgbClr>
              </a:outerShdw>
            </a:effectLst>
          </c:spPr>
          <c:marker>
            <c:symbol val="none"/>
          </c:marker>
          <c:cat>
            <c:numRef>
              <c:f>Foglio1!$A$2:$A$10</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Foglio1!$E$2:$E$10</c:f>
              <c:numCache>
                <c:formatCode>General</c:formatCode>
                <c:ptCount val="9"/>
                <c:pt idx="0">
                  <c:v>0</c:v>
                </c:pt>
                <c:pt idx="1">
                  <c:v>11990</c:v>
                </c:pt>
                <c:pt idx="2">
                  <c:v>13565</c:v>
                </c:pt>
                <c:pt idx="3">
                  <c:v>9395</c:v>
                </c:pt>
                <c:pt idx="4">
                  <c:v>9615</c:v>
                </c:pt>
                <c:pt idx="5">
                  <c:v>13680</c:v>
                </c:pt>
                <c:pt idx="6">
                  <c:v>16160</c:v>
                </c:pt>
                <c:pt idx="7">
                  <c:v>47515</c:v>
                </c:pt>
                <c:pt idx="8">
                  <c:v>11200</c:v>
                </c:pt>
              </c:numCache>
            </c:numRef>
          </c:val>
          <c:smooth val="0"/>
          <c:extLst>
            <c:ext xmlns:c16="http://schemas.microsoft.com/office/drawing/2014/chart" uri="{C3380CC4-5D6E-409C-BE32-E72D297353CC}">
              <c16:uniqueId val="{00000003-A433-4BD8-BC2C-FF5840BBD1A4}"/>
            </c:ext>
          </c:extLst>
        </c:ser>
        <c:ser>
          <c:idx val="4"/>
          <c:order val="4"/>
          <c:tx>
            <c:strRef>
              <c:f>Foglio1!$F$1</c:f>
              <c:strCache>
                <c:ptCount val="1"/>
                <c:pt idx="0">
                  <c:v>Montenegro</c:v>
                </c:pt>
              </c:strCache>
            </c:strRef>
          </c:tx>
          <c:spPr>
            <a:ln w="34925" cap="rnd">
              <a:solidFill>
                <a:schemeClr val="accent5"/>
              </a:solidFill>
              <a:round/>
            </a:ln>
            <a:effectLst>
              <a:outerShdw blurRad="57150" dist="19050" dir="5400000" algn="ctr" rotWithShape="0">
                <a:srgbClr val="000000">
                  <a:alpha val="63000"/>
                </a:srgbClr>
              </a:outerShdw>
            </a:effectLst>
          </c:spPr>
          <c:marker>
            <c:symbol val="none"/>
          </c:marker>
          <c:cat>
            <c:numRef>
              <c:f>Foglio1!$A$2:$A$10</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Foglio1!$F$2:$F$10</c:f>
              <c:numCache>
                <c:formatCode>General</c:formatCode>
                <c:ptCount val="9"/>
                <c:pt idx="0">
                  <c:v>250</c:v>
                </c:pt>
                <c:pt idx="1">
                  <c:v>250</c:v>
                </c:pt>
                <c:pt idx="2">
                  <c:v>405</c:v>
                </c:pt>
                <c:pt idx="3">
                  <c:v>510</c:v>
                </c:pt>
                <c:pt idx="4">
                  <c:v>950</c:v>
                </c:pt>
                <c:pt idx="5">
                  <c:v>820</c:v>
                </c:pt>
                <c:pt idx="6">
                  <c:v>1685</c:v>
                </c:pt>
                <c:pt idx="7">
                  <c:v>3975</c:v>
                </c:pt>
                <c:pt idx="8">
                  <c:v>1805</c:v>
                </c:pt>
              </c:numCache>
            </c:numRef>
          </c:val>
          <c:smooth val="0"/>
          <c:extLst>
            <c:ext xmlns:c16="http://schemas.microsoft.com/office/drawing/2014/chart" uri="{C3380CC4-5D6E-409C-BE32-E72D297353CC}">
              <c16:uniqueId val="{00000004-A433-4BD8-BC2C-FF5840BBD1A4}"/>
            </c:ext>
          </c:extLst>
        </c:ser>
        <c:ser>
          <c:idx val="5"/>
          <c:order val="5"/>
          <c:tx>
            <c:strRef>
              <c:f>Foglio1!$G$1</c:f>
              <c:strCache>
                <c:ptCount val="1"/>
                <c:pt idx="0">
                  <c:v>Serbia</c:v>
                </c:pt>
              </c:strCache>
            </c:strRef>
          </c:tx>
          <c:spPr>
            <a:ln w="34925" cap="rnd">
              <a:solidFill>
                <a:schemeClr val="accent6"/>
              </a:solidFill>
              <a:round/>
            </a:ln>
            <a:effectLst>
              <a:outerShdw blurRad="57150" dist="19050" dir="5400000" algn="ctr" rotWithShape="0">
                <a:srgbClr val="000000">
                  <a:alpha val="63000"/>
                </a:srgbClr>
              </a:outerShdw>
            </a:effectLst>
          </c:spPr>
          <c:marker>
            <c:symbol val="none"/>
          </c:marker>
          <c:cat>
            <c:numRef>
              <c:f>Foglio1!$A$2:$A$10</c:f>
              <c:numCache>
                <c:formatCode>General</c:formatCode>
                <c:ptCount val="9"/>
                <c:pt idx="0">
                  <c:v>2008</c:v>
                </c:pt>
                <c:pt idx="1">
                  <c:v>2009</c:v>
                </c:pt>
                <c:pt idx="2">
                  <c:v>2010</c:v>
                </c:pt>
                <c:pt idx="3">
                  <c:v>2011</c:v>
                </c:pt>
                <c:pt idx="4">
                  <c:v>2012</c:v>
                </c:pt>
                <c:pt idx="5">
                  <c:v>2013</c:v>
                </c:pt>
                <c:pt idx="6">
                  <c:v>2014</c:v>
                </c:pt>
                <c:pt idx="7">
                  <c:v>2015</c:v>
                </c:pt>
                <c:pt idx="8">
                  <c:v>2016</c:v>
                </c:pt>
              </c:numCache>
            </c:numRef>
          </c:cat>
          <c:val>
            <c:numRef>
              <c:f>Foglio1!$G$2:$G$10</c:f>
              <c:numCache>
                <c:formatCode>General</c:formatCode>
                <c:ptCount val="9"/>
                <c:pt idx="0">
                  <c:v>11405</c:v>
                </c:pt>
                <c:pt idx="1">
                  <c:v>4615</c:v>
                </c:pt>
                <c:pt idx="2">
                  <c:v>17260</c:v>
                </c:pt>
                <c:pt idx="3">
                  <c:v>13010</c:v>
                </c:pt>
                <c:pt idx="4">
                  <c:v>18510</c:v>
                </c:pt>
                <c:pt idx="5">
                  <c:v>22110</c:v>
                </c:pt>
                <c:pt idx="6">
                  <c:v>30540</c:v>
                </c:pt>
                <c:pt idx="7">
                  <c:v>29820</c:v>
                </c:pt>
                <c:pt idx="8">
                  <c:v>12895</c:v>
                </c:pt>
              </c:numCache>
            </c:numRef>
          </c:val>
          <c:smooth val="0"/>
          <c:extLst>
            <c:ext xmlns:c16="http://schemas.microsoft.com/office/drawing/2014/chart" uri="{C3380CC4-5D6E-409C-BE32-E72D297353CC}">
              <c16:uniqueId val="{00000005-A433-4BD8-BC2C-FF5840BBD1A4}"/>
            </c:ext>
          </c:extLst>
        </c:ser>
        <c:dLbls>
          <c:showLegendKey val="0"/>
          <c:showVal val="0"/>
          <c:showCatName val="0"/>
          <c:showSerName val="0"/>
          <c:showPercent val="0"/>
          <c:showBubbleSize val="0"/>
        </c:dLbls>
        <c:smooth val="0"/>
        <c:axId val="103287808"/>
        <c:axId val="103301888"/>
      </c:lineChart>
      <c:catAx>
        <c:axId val="10328780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3301888"/>
        <c:crosses val="autoZero"/>
        <c:auto val="1"/>
        <c:lblAlgn val="ctr"/>
        <c:lblOffset val="100"/>
        <c:noMultiLvlLbl val="0"/>
      </c:catAx>
      <c:valAx>
        <c:axId val="10330188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032878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0">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0335A3-BD52-4866-9CB5-C6A5A19D7E4D}" type="datetimeFigureOut">
              <a:rPr lang="it-IT" smtClean="0"/>
              <a:t>23/05/2018</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588A8A-1D81-4F57-98DF-A6A07FD4C86F}" type="slidenum">
              <a:rPr lang="it-IT" smtClean="0"/>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it-IT" sz="1200" kern="1200" dirty="0">
                <a:solidFill>
                  <a:schemeClr val="tx1"/>
                </a:solidFill>
                <a:effectLst/>
                <a:latin typeface="Times New Roman" pitchFamily="18" charset="0"/>
                <a:ea typeface="+mn-ea"/>
                <a:cs typeface="+mn-cs"/>
              </a:rPr>
              <a:t>Guardiamo questa mappa. Essa mostra i saldi migratori netti: in blu i Paesi dove la gente arriva, in arancio i Paesi da cui la gente se ne va. In tutto il continente la gente si sposta da sud verso nord, dalla provincia verso le grandi città, dall’Europa meridionale a quella centro-settentrionale. In Italia i migranti arrivati nel 2016 erano 181.405 mentre si contano circa 250.000 persone all’anno che lasciano il nostro paese. Se i numeri hanno ancora un valore, assistiamo ad un progressivo spopolamento dell’Italia e ad un parziale ripopolamento grazie a flussi migratori. Questo, nella sua globalità è un serio problema.</a:t>
            </a:r>
            <a:endParaRPr lang="en-US" sz="1200" kern="1200" dirty="0">
              <a:solidFill>
                <a:schemeClr val="tx1"/>
              </a:solidFill>
              <a:effectLst/>
              <a:latin typeface="Times New Roman" pitchFamily="18" charset="0"/>
              <a:ea typeface="+mn-ea"/>
              <a:cs typeface="+mn-cs"/>
            </a:endParaRPr>
          </a:p>
          <a:p>
            <a:endParaRPr lang="en-US" dirty="0"/>
          </a:p>
        </p:txBody>
      </p:sp>
      <p:sp>
        <p:nvSpPr>
          <p:cNvPr id="4" name="Date Placeholder 3"/>
          <p:cNvSpPr>
            <a:spLocks noGrp="1"/>
          </p:cNvSpPr>
          <p:nvPr>
            <p:ph type="dt" idx="10"/>
          </p:nvPr>
        </p:nvSpPr>
        <p:spPr/>
        <p:txBody>
          <a:bodyPr/>
          <a:lstStyle/>
          <a:p>
            <a:pPr>
              <a:defRPr/>
            </a:pPr>
            <a:fld id="{8755C9F3-FDBA-401D-98B5-A0109CCF4F3E}" type="datetime1">
              <a:rPr lang="en-US" smtClean="0"/>
              <a:pPr>
                <a:defRPr/>
              </a:pPr>
              <a:t>5/23/2018</a:t>
            </a:fld>
            <a:endParaRPr lang="en-US"/>
          </a:p>
        </p:txBody>
      </p:sp>
      <p:sp>
        <p:nvSpPr>
          <p:cNvPr id="5" name="Footer Placeholder 4"/>
          <p:cNvSpPr>
            <a:spLocks noGrp="1"/>
          </p:cNvSpPr>
          <p:nvPr>
            <p:ph type="ftr" sz="quarter" idx="11"/>
          </p:nvPr>
        </p:nvSpPr>
        <p:spPr/>
        <p:txBody>
          <a:bodyPr/>
          <a:lstStyle/>
          <a:p>
            <a:pPr>
              <a:defRPr/>
            </a:pPr>
            <a:r>
              <a:rPr lang="en-US"/>
              <a:t>Confidential</a:t>
            </a:r>
          </a:p>
        </p:txBody>
      </p:sp>
      <p:sp>
        <p:nvSpPr>
          <p:cNvPr id="6" name="Slide Number Placeholder 5"/>
          <p:cNvSpPr>
            <a:spLocks noGrp="1"/>
          </p:cNvSpPr>
          <p:nvPr>
            <p:ph type="sldNum" sz="quarter" idx="12"/>
          </p:nvPr>
        </p:nvSpPr>
        <p:spPr/>
        <p:txBody>
          <a:bodyPr/>
          <a:lstStyle/>
          <a:p>
            <a:pPr>
              <a:defRPr/>
            </a:pPr>
            <a:fld id="{F6FEE645-F367-4292-A8D2-85CF5B8A8B99}" type="slidenum">
              <a:rPr lang="en-US" smtClean="0"/>
              <a:pPr>
                <a:defRPr/>
              </a:pPr>
              <a:t>7</a:t>
            </a:fld>
            <a:endParaRPr lang="en-US"/>
          </a:p>
        </p:txBody>
      </p:sp>
    </p:spTree>
    <p:extLst>
      <p:ext uri="{BB962C8B-B14F-4D97-AF65-F5344CB8AC3E}">
        <p14:creationId xmlns:p14="http://schemas.microsoft.com/office/powerpoint/2010/main" val="3729432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0B1C575A-FA3C-4170-BDE2-E20A38399392}" type="slidenum">
              <a:rPr lang="en-US" smtClean="0"/>
              <a:pPr/>
              <a:t>8</a:t>
            </a:fld>
            <a:endParaRPr lang="en-US"/>
          </a:p>
        </p:txBody>
      </p:sp>
      <p:sp>
        <p:nvSpPr>
          <p:cNvPr id="5" name="Notes Placeholder 4"/>
          <p:cNvSpPr>
            <a:spLocks noGrp="1"/>
          </p:cNvSpPr>
          <p:nvPr>
            <p:ph type="body" sz="quarter" idx="11"/>
          </p:nvPr>
        </p:nvSpPr>
        <p:spPr/>
        <p:txBody>
          <a:bodyPr>
            <a:normAutofit/>
          </a:bodyPr>
          <a:lstStyle/>
          <a:p>
            <a:endParaRPr lang="it-IT"/>
          </a:p>
        </p:txBody>
      </p:sp>
    </p:spTree>
    <p:extLst>
      <p:ext uri="{BB962C8B-B14F-4D97-AF65-F5344CB8AC3E}">
        <p14:creationId xmlns:p14="http://schemas.microsoft.com/office/powerpoint/2010/main" val="36898410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t-IT"/>
          </a:p>
        </p:txBody>
      </p:sp>
      <p:sp>
        <p:nvSpPr>
          <p:cNvPr id="8" name="Text Placeholder 7"/>
          <p:cNvSpPr>
            <a:spLocks noGrp="1"/>
          </p:cNvSpPr>
          <p:nvPr>
            <p:ph type="body" sz="quarter" idx="13"/>
          </p:nvPr>
        </p:nvSpPr>
        <p:spPr>
          <a:xfrm>
            <a:off x="422031" y="1508400"/>
            <a:ext cx="8301046" cy="459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dirty="0"/>
          </a:p>
        </p:txBody>
      </p:sp>
      <p:sp>
        <p:nvSpPr>
          <p:cNvPr id="7" name="Slide Number Placeholder 5" hidden="1"/>
          <p:cNvSpPr txBox="1">
            <a:spLocks/>
          </p:cNvSpPr>
          <p:nvPr userDrawn="1"/>
        </p:nvSpPr>
        <p:spPr>
          <a:xfrm>
            <a:off x="8687631" y="6826800"/>
            <a:ext cx="176123" cy="133200"/>
          </a:xfrm>
          <a:prstGeom prst="flowChartProcess">
            <a:avLst/>
          </a:prstGeom>
        </p:spPr>
        <p:txBody>
          <a:bodyPr vert="horz" wrap="none" lIns="0" tIns="0" rIns="0" bIns="0" rtlCol="0" anchor="t" anchorCtr="0"/>
          <a:lstStyle/>
          <a:p>
            <a:pPr algn="r" fontAlgn="auto">
              <a:spcBef>
                <a:spcPts val="0"/>
              </a:spcBef>
              <a:spcAft>
                <a:spcPts val="0"/>
              </a:spcAft>
              <a:defRPr/>
            </a:pPr>
            <a:r>
              <a:rPr lang="it-IT" sz="857">
                <a:solidFill>
                  <a:srgbClr val="F8F8F8"/>
                </a:solidFill>
                <a:latin typeface="Henderson BCG Sans"/>
              </a:rPr>
              <a:t>‹#›</a:t>
            </a:r>
          </a:p>
          <a:p>
            <a:pPr algn="r" fontAlgn="auto">
              <a:spcBef>
                <a:spcPts val="0"/>
              </a:spcBef>
              <a:spcAft>
                <a:spcPts val="0"/>
              </a:spcAft>
              <a:defRPr/>
            </a:pPr>
            <a:endParaRPr lang="it-IT" sz="857" dirty="0">
              <a:solidFill>
                <a:srgbClr val="F8F8F8"/>
              </a:solidFill>
              <a:latin typeface="Henderson BCG Sans"/>
            </a:endParaRPr>
          </a:p>
        </p:txBody>
      </p:sp>
    </p:spTree>
    <p:extLst>
      <p:ext uri="{BB962C8B-B14F-4D97-AF65-F5344CB8AC3E}">
        <p14:creationId xmlns:p14="http://schemas.microsoft.com/office/powerpoint/2010/main" val="3913157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pPr/>
              <a:t>23/05/2018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pPr/>
              <a:t>23/05/2018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1362"/>
            <a:ext cx="9144000" cy="6715276"/>
          </a:xfrm>
          <a:prstGeom prst="rect">
            <a:avLst/>
          </a:prstGeom>
        </p:spPr>
      </p:pic>
      <p:sp>
        <p:nvSpPr>
          <p:cNvPr id="7" name="CasellaDiTesto 6"/>
          <p:cNvSpPr txBox="1"/>
          <p:nvPr/>
        </p:nvSpPr>
        <p:spPr>
          <a:xfrm>
            <a:off x="3000364" y="2636912"/>
            <a:ext cx="6143636" cy="1846659"/>
          </a:xfrm>
          <a:prstGeom prst="rect">
            <a:avLst/>
          </a:prstGeom>
          <a:noFill/>
        </p:spPr>
        <p:txBody>
          <a:bodyPr wrap="square" rtlCol="0">
            <a:spAutoFit/>
          </a:bodyPr>
          <a:lstStyle/>
          <a:p>
            <a:r>
              <a:rPr lang="en-US" sz="2000" b="1" cap="all" dirty="0"/>
              <a:t>“Territorial and Urban Potentials Connected to Migration and Refugee Flows”</a:t>
            </a:r>
          </a:p>
          <a:p>
            <a:endParaRPr lang="en-US" sz="2000" b="1" cap="all" dirty="0"/>
          </a:p>
          <a:p>
            <a:r>
              <a:rPr lang="da-DK" b="1" cap="all" dirty="0"/>
              <a:t>Stefano Bianchini, University of Bologna (Lead partner)</a:t>
            </a:r>
            <a:endParaRPr lang="en-US" b="1" cap="all" dirty="0"/>
          </a:p>
          <a:p>
            <a:r>
              <a:rPr lang="it-IT" b="1" cap="all" dirty="0"/>
              <a:t>Marco ZOPPI, </a:t>
            </a:r>
            <a:r>
              <a:rPr lang="it-IT" b="1" cap="all" dirty="0" err="1"/>
              <a:t>University</a:t>
            </a:r>
            <a:r>
              <a:rPr lang="it-IT" b="1" cap="all" dirty="0"/>
              <a:t> </a:t>
            </a:r>
            <a:r>
              <a:rPr lang="it-IT" b="1" cap="all" dirty="0" err="1"/>
              <a:t>of</a:t>
            </a:r>
            <a:r>
              <a:rPr lang="it-IT" b="1" cap="all" dirty="0"/>
              <a:t> Bologna (</a:t>
            </a:r>
            <a:r>
              <a:rPr lang="it-IT" b="1" cap="all" dirty="0" err="1"/>
              <a:t>Research</a:t>
            </a:r>
            <a:r>
              <a:rPr lang="it-IT" b="1" cap="all" dirty="0"/>
              <a:t> </a:t>
            </a:r>
            <a:r>
              <a:rPr lang="it-IT" b="1" cap="all" dirty="0" err="1"/>
              <a:t>fellow</a:t>
            </a:r>
            <a:r>
              <a:rPr lang="it-IT" b="1" cap="all" dirty="0"/>
              <a:t>)</a:t>
            </a:r>
            <a:endParaRPr lang="it-IT" dirty="0"/>
          </a:p>
        </p:txBody>
      </p:sp>
    </p:spTree>
    <p:extLst>
      <p:ext uri="{BB962C8B-B14F-4D97-AF65-F5344CB8AC3E}">
        <p14:creationId xmlns:p14="http://schemas.microsoft.com/office/powerpoint/2010/main" val="17746246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9" descr="Immagine che contiene testo, mappa&#10;&#10;Descrizione generata con affidabilità elevata">
            <a:extLst>
              <a:ext uri="{FF2B5EF4-FFF2-40B4-BE49-F238E27FC236}">
                <a16:creationId xmlns:a16="http://schemas.microsoft.com/office/drawing/2014/main" id="{73766642-F82C-4E65-83EC-61039BFF00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5411" y="369000"/>
            <a:ext cx="6453178" cy="61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49199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9">
            <a:extLst>
              <a:ext uri="{FF2B5EF4-FFF2-40B4-BE49-F238E27FC236}">
                <a16:creationId xmlns:a16="http://schemas.microsoft.com/office/drawing/2014/main" id="{89F1802D-8C9E-4E9A-B288-C0CF62F70A0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088"/>
          <a:stretch/>
        </p:blipFill>
        <p:spPr bwMode="auto">
          <a:xfrm>
            <a:off x="1403648" y="405344"/>
            <a:ext cx="6446624" cy="61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2152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9">
            <a:extLst>
              <a:ext uri="{FF2B5EF4-FFF2-40B4-BE49-F238E27FC236}">
                <a16:creationId xmlns:a16="http://schemas.microsoft.com/office/drawing/2014/main" id="{5337C96B-5EB4-444C-9CFB-51CED0A5540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363" t="6180" r="6375" b="36850"/>
          <a:stretch/>
        </p:blipFill>
        <p:spPr bwMode="auto">
          <a:xfrm>
            <a:off x="1331640" y="405344"/>
            <a:ext cx="6476102" cy="61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1279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graphicFrame>
        <p:nvGraphicFramePr>
          <p:cNvPr id="3" name="Tabella 2">
            <a:extLst>
              <a:ext uri="{FF2B5EF4-FFF2-40B4-BE49-F238E27FC236}">
                <a16:creationId xmlns:a16="http://schemas.microsoft.com/office/drawing/2014/main" id="{1DDC88BE-A3E3-4A5F-AC89-92A3DCDB4D62}"/>
              </a:ext>
            </a:extLst>
          </p:cNvPr>
          <p:cNvGraphicFramePr>
            <a:graphicFrameLocks noGrp="1"/>
          </p:cNvGraphicFramePr>
          <p:nvPr>
            <p:extLst>
              <p:ext uri="{D42A27DB-BD31-4B8C-83A1-F6EECF244321}">
                <p14:modId xmlns:p14="http://schemas.microsoft.com/office/powerpoint/2010/main" val="3686277025"/>
              </p:ext>
            </p:extLst>
          </p:nvPr>
        </p:nvGraphicFramePr>
        <p:xfrm>
          <a:off x="683568" y="2204864"/>
          <a:ext cx="7776864" cy="3981062"/>
        </p:xfrm>
        <a:graphic>
          <a:graphicData uri="http://schemas.openxmlformats.org/drawingml/2006/table">
            <a:tbl>
              <a:tblPr firstRow="1" firstCol="1" bandRow="1">
                <a:tableStyleId>{3B4B98B0-60AC-42C2-AFA5-B58CD77FA1E5}</a:tableStyleId>
              </a:tblPr>
              <a:tblGrid>
                <a:gridCol w="1944216">
                  <a:extLst>
                    <a:ext uri="{9D8B030D-6E8A-4147-A177-3AD203B41FA5}">
                      <a16:colId xmlns:a16="http://schemas.microsoft.com/office/drawing/2014/main" val="2502546853"/>
                    </a:ext>
                  </a:extLst>
                </a:gridCol>
                <a:gridCol w="1944216">
                  <a:extLst>
                    <a:ext uri="{9D8B030D-6E8A-4147-A177-3AD203B41FA5}">
                      <a16:colId xmlns:a16="http://schemas.microsoft.com/office/drawing/2014/main" val="826791983"/>
                    </a:ext>
                  </a:extLst>
                </a:gridCol>
                <a:gridCol w="1944216">
                  <a:extLst>
                    <a:ext uri="{9D8B030D-6E8A-4147-A177-3AD203B41FA5}">
                      <a16:colId xmlns:a16="http://schemas.microsoft.com/office/drawing/2014/main" val="3931795045"/>
                    </a:ext>
                  </a:extLst>
                </a:gridCol>
                <a:gridCol w="1944216">
                  <a:extLst>
                    <a:ext uri="{9D8B030D-6E8A-4147-A177-3AD203B41FA5}">
                      <a16:colId xmlns:a16="http://schemas.microsoft.com/office/drawing/2014/main" val="3374260654"/>
                    </a:ext>
                  </a:extLst>
                </a:gridCol>
              </a:tblGrid>
              <a:tr h="356200">
                <a:tc>
                  <a:txBody>
                    <a:bodyPr/>
                    <a:lstStyle/>
                    <a:p>
                      <a:pPr>
                        <a:spcBef>
                          <a:spcPts val="200"/>
                        </a:spcBef>
                        <a:spcAft>
                          <a:spcPts val="200"/>
                        </a:spcAft>
                      </a:pPr>
                      <a:r>
                        <a:rPr lang="en-GB" sz="1800" dirty="0">
                          <a:effectLst/>
                        </a:rPr>
                        <a:t>Municipality</a:t>
                      </a:r>
                      <a:endParaRPr lang="it-IT" sz="1800" b="1" dirty="0">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200"/>
                        </a:spcBef>
                        <a:spcAft>
                          <a:spcPts val="200"/>
                        </a:spcAft>
                      </a:pPr>
                      <a:r>
                        <a:rPr lang="en-GB" sz="1800">
                          <a:effectLst/>
                        </a:rPr>
                        <a:t>Residents in 2011</a:t>
                      </a:r>
                      <a:endParaRPr lang="it-IT" sz="1800" b="1">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200"/>
                        </a:spcBef>
                        <a:spcAft>
                          <a:spcPts val="200"/>
                        </a:spcAft>
                      </a:pPr>
                      <a:r>
                        <a:rPr lang="en-GB" sz="1800" dirty="0">
                          <a:effectLst/>
                        </a:rPr>
                        <a:t>Residents in 2015</a:t>
                      </a:r>
                      <a:endParaRPr lang="it-IT" sz="1800" b="1" dirty="0">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Bef>
                          <a:spcPts val="200"/>
                        </a:spcBef>
                        <a:spcAft>
                          <a:spcPts val="200"/>
                        </a:spcAft>
                      </a:pPr>
                      <a:r>
                        <a:rPr lang="en-GB" sz="1800" dirty="0">
                          <a:effectLst/>
                        </a:rPr>
                        <a:t>Trend</a:t>
                      </a:r>
                      <a:endParaRPr lang="it-IT" sz="1800" b="1" dirty="0">
                        <a:effectLst/>
                        <a:latin typeface="Verdana" panose="020B060403050404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616784567"/>
                  </a:ext>
                </a:extLst>
              </a:tr>
              <a:tr h="356200">
                <a:tc>
                  <a:txBody>
                    <a:bodyPr/>
                    <a:lstStyle/>
                    <a:p>
                      <a:pPr>
                        <a:spcBef>
                          <a:spcPts val="200"/>
                        </a:spcBef>
                        <a:spcAft>
                          <a:spcPts val="200"/>
                        </a:spcAft>
                      </a:pPr>
                      <a:r>
                        <a:rPr lang="en-GB" sz="1500" dirty="0">
                          <a:effectLst/>
                        </a:rPr>
                        <a:t>Tirana</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749.365</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834.151</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+11,3%</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209129949"/>
                  </a:ext>
                </a:extLst>
              </a:tr>
              <a:tr h="356200">
                <a:tc>
                  <a:txBody>
                    <a:bodyPr/>
                    <a:lstStyle/>
                    <a:p>
                      <a:pPr>
                        <a:spcBef>
                          <a:spcPts val="200"/>
                        </a:spcBef>
                        <a:spcAft>
                          <a:spcPts val="200"/>
                        </a:spcAft>
                      </a:pPr>
                      <a:r>
                        <a:rPr lang="en-GB" sz="1500" dirty="0">
                          <a:effectLst/>
                        </a:rPr>
                        <a:t>Podgorica</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185.953</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194.022</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+4,3%</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255929242"/>
                  </a:ext>
                </a:extLst>
              </a:tr>
              <a:tr h="356200">
                <a:tc>
                  <a:txBody>
                    <a:bodyPr/>
                    <a:lstStyle/>
                    <a:p>
                      <a:pPr>
                        <a:spcBef>
                          <a:spcPts val="200"/>
                        </a:spcBef>
                        <a:spcAft>
                          <a:spcPts val="200"/>
                        </a:spcAft>
                      </a:pPr>
                      <a:r>
                        <a:rPr lang="en-GB" sz="1500" dirty="0">
                          <a:effectLst/>
                        </a:rPr>
                        <a:t>Rome</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2.752.020</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2.872.021</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+4,3%</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258567020"/>
                  </a:ext>
                </a:extLst>
              </a:tr>
              <a:tr h="377154">
                <a:tc>
                  <a:txBody>
                    <a:bodyPr/>
                    <a:lstStyle/>
                    <a:p>
                      <a:pPr>
                        <a:spcBef>
                          <a:spcPts val="200"/>
                        </a:spcBef>
                        <a:spcAft>
                          <a:spcPts val="200"/>
                        </a:spcAft>
                      </a:pPr>
                      <a:r>
                        <a:rPr lang="en-GB" sz="1500" dirty="0">
                          <a:effectLst/>
                        </a:rPr>
                        <a:t>Novi Sad</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341.625</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350.930</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+2,7%</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422832814"/>
                  </a:ext>
                </a:extLst>
              </a:tr>
              <a:tr h="377154">
                <a:tc>
                  <a:txBody>
                    <a:bodyPr/>
                    <a:lstStyle/>
                    <a:p>
                      <a:pPr>
                        <a:spcBef>
                          <a:spcPts val="200"/>
                        </a:spcBef>
                        <a:spcAft>
                          <a:spcPts val="200"/>
                        </a:spcAft>
                      </a:pPr>
                      <a:r>
                        <a:rPr lang="en-GB" sz="1500" dirty="0">
                          <a:effectLst/>
                        </a:rPr>
                        <a:t>Ljubljana</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279.898</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287.347</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+2,6%</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528551853"/>
                  </a:ext>
                </a:extLst>
              </a:tr>
              <a:tr h="356200">
                <a:tc>
                  <a:txBody>
                    <a:bodyPr/>
                    <a:lstStyle/>
                    <a:p>
                      <a:pPr>
                        <a:spcBef>
                          <a:spcPts val="200"/>
                        </a:spcBef>
                        <a:spcAft>
                          <a:spcPts val="200"/>
                        </a:spcAft>
                      </a:pPr>
                      <a:r>
                        <a:rPr lang="en-GB" sz="1500" dirty="0">
                          <a:effectLst/>
                        </a:rPr>
                        <a:t>Sofia</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1.296.615</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1.319.804</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+1,8%</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673871867"/>
                  </a:ext>
                </a:extLst>
              </a:tr>
              <a:tr h="377154">
                <a:tc>
                  <a:txBody>
                    <a:bodyPr/>
                    <a:lstStyle/>
                    <a:p>
                      <a:pPr>
                        <a:spcBef>
                          <a:spcPts val="200"/>
                        </a:spcBef>
                        <a:spcAft>
                          <a:spcPts val="200"/>
                        </a:spcAft>
                      </a:pPr>
                      <a:r>
                        <a:rPr lang="en-GB" sz="1500" dirty="0">
                          <a:effectLst/>
                        </a:rPr>
                        <a:t>Pristina</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198.897</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202.229</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+1,6%</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990122873"/>
                  </a:ext>
                </a:extLst>
              </a:tr>
              <a:tr h="356200">
                <a:tc>
                  <a:txBody>
                    <a:bodyPr/>
                    <a:lstStyle/>
                    <a:p>
                      <a:pPr>
                        <a:spcBef>
                          <a:spcPts val="200"/>
                        </a:spcBef>
                        <a:spcAft>
                          <a:spcPts val="200"/>
                        </a:spcAft>
                      </a:pPr>
                      <a:r>
                        <a:rPr lang="en-GB" sz="1500" dirty="0">
                          <a:effectLst/>
                        </a:rPr>
                        <a:t>Zagreb</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790.017</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801.349</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+1,4%</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555461662"/>
                  </a:ext>
                </a:extLst>
              </a:tr>
              <a:tr h="356200">
                <a:tc>
                  <a:txBody>
                    <a:bodyPr/>
                    <a:lstStyle/>
                    <a:p>
                      <a:pPr>
                        <a:spcBef>
                          <a:spcPts val="200"/>
                        </a:spcBef>
                        <a:spcAft>
                          <a:spcPts val="200"/>
                        </a:spcAft>
                      </a:pPr>
                      <a:r>
                        <a:rPr lang="en-GB" sz="1500" dirty="0">
                          <a:effectLst/>
                        </a:rPr>
                        <a:t>Belgrade</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1.659.440</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1.679.895</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+1,2%</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23852178"/>
                  </a:ext>
                </a:extLst>
              </a:tr>
              <a:tr h="356200">
                <a:tc>
                  <a:txBody>
                    <a:bodyPr/>
                    <a:lstStyle/>
                    <a:p>
                      <a:pPr>
                        <a:spcBef>
                          <a:spcPts val="200"/>
                        </a:spcBef>
                        <a:spcAft>
                          <a:spcPts val="200"/>
                        </a:spcAft>
                      </a:pPr>
                      <a:r>
                        <a:rPr lang="en-GB" sz="1500" dirty="0">
                          <a:effectLst/>
                        </a:rPr>
                        <a:t>Budapest</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a:effectLst/>
                        </a:rPr>
                        <a:t>2.971.246</a:t>
                      </a:r>
                      <a:endParaRPr lang="it-IT" sz="15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2.983.733</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spcBef>
                          <a:spcPts val="200"/>
                        </a:spcBef>
                        <a:spcAft>
                          <a:spcPts val="200"/>
                        </a:spcAft>
                      </a:pPr>
                      <a:r>
                        <a:rPr lang="en-GB" sz="1500" dirty="0">
                          <a:effectLst/>
                        </a:rPr>
                        <a:t>+0,4%</a:t>
                      </a:r>
                      <a:endParaRPr lang="it-IT" sz="15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171062404"/>
                  </a:ext>
                </a:extLst>
              </a:tr>
            </a:tbl>
          </a:graphicData>
        </a:graphic>
      </p:graphicFrame>
    </p:spTree>
    <p:extLst>
      <p:ext uri="{BB962C8B-B14F-4D97-AF65-F5344CB8AC3E}">
        <p14:creationId xmlns:p14="http://schemas.microsoft.com/office/powerpoint/2010/main" val="3777767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3" name="Segnaposto contenuto 2"/>
          <p:cNvSpPr>
            <a:spLocks noGrp="1"/>
          </p:cNvSpPr>
          <p:nvPr>
            <p:ph idx="1"/>
          </p:nvPr>
        </p:nvSpPr>
        <p:spPr>
          <a:xfrm>
            <a:off x="1142976" y="2428868"/>
            <a:ext cx="3571900" cy="4286280"/>
          </a:xfrm>
        </p:spPr>
        <p:txBody>
          <a:bodyPr>
            <a:normAutofit fontScale="77500" lnSpcReduction="20000"/>
          </a:bodyPr>
          <a:lstStyle/>
          <a:p>
            <a:pPr marL="723900" indent="-355600" defTabSz="627063">
              <a:buNone/>
              <a:tabLst>
                <a:tab pos="3411538" algn="dec"/>
              </a:tabLst>
            </a:pPr>
            <a:r>
              <a:rPr lang="it-IT" dirty="0"/>
              <a:t>AL		2.876.000</a:t>
            </a:r>
          </a:p>
          <a:p>
            <a:pPr marL="901700" indent="-546100">
              <a:buNone/>
              <a:tabLst>
                <a:tab pos="3411538" algn="dec"/>
              </a:tabLst>
            </a:pPr>
            <a:r>
              <a:rPr lang="it-IT" dirty="0"/>
              <a:t>MNE	622.781</a:t>
            </a:r>
          </a:p>
          <a:p>
            <a:pPr marL="901700" indent="-546100">
              <a:buNone/>
              <a:tabLst>
                <a:tab pos="3411538" algn="dec"/>
              </a:tabLst>
            </a:pPr>
            <a:r>
              <a:rPr lang="it-IT" dirty="0"/>
              <a:t>IT		60.600.000</a:t>
            </a:r>
          </a:p>
          <a:p>
            <a:pPr marL="901700" indent="-546100">
              <a:buNone/>
              <a:tabLst>
                <a:tab pos="3411538" algn="dec"/>
              </a:tabLst>
            </a:pPr>
            <a:r>
              <a:rPr lang="it-IT" dirty="0"/>
              <a:t>SER		7.057.00</a:t>
            </a:r>
          </a:p>
          <a:p>
            <a:pPr marL="901700" indent="-546100">
              <a:buNone/>
              <a:tabLst>
                <a:tab pos="3411538" algn="dec"/>
              </a:tabLst>
            </a:pPr>
            <a:r>
              <a:rPr lang="it-IT" dirty="0"/>
              <a:t>HR		4.171.000</a:t>
            </a:r>
          </a:p>
          <a:p>
            <a:pPr marL="901700" indent="-546100">
              <a:buNone/>
              <a:tabLst>
                <a:tab pos="3411538" algn="dec"/>
              </a:tabLst>
            </a:pPr>
            <a:r>
              <a:rPr lang="it-IT" dirty="0"/>
              <a:t>BH		3.517.000</a:t>
            </a:r>
          </a:p>
          <a:p>
            <a:pPr marL="901700" indent="-546100">
              <a:buNone/>
              <a:tabLst>
                <a:tab pos="3411538" algn="dec"/>
              </a:tabLst>
            </a:pPr>
            <a:r>
              <a:rPr lang="it-IT" dirty="0"/>
              <a:t>SLO		2.065.000</a:t>
            </a:r>
          </a:p>
          <a:p>
            <a:pPr marL="901700" indent="-546100">
              <a:buNone/>
              <a:tabLst>
                <a:tab pos="3411538" algn="dec"/>
              </a:tabLst>
            </a:pPr>
            <a:r>
              <a:rPr lang="it-IT" dirty="0"/>
              <a:t>BG		7.128.000</a:t>
            </a:r>
          </a:p>
          <a:p>
            <a:pPr marL="901700" indent="-546100">
              <a:buNone/>
              <a:tabLst>
                <a:tab pos="3411538" algn="dec"/>
              </a:tabLst>
            </a:pPr>
            <a:r>
              <a:rPr lang="it-IT" dirty="0" err="1"/>
              <a:t>KOS*</a:t>
            </a:r>
            <a:r>
              <a:rPr lang="it-IT" dirty="0"/>
              <a:t>	1.816.000</a:t>
            </a:r>
          </a:p>
          <a:p>
            <a:pPr marL="901700" indent="-546100">
              <a:buNone/>
              <a:tabLst>
                <a:tab pos="3411538" algn="dec"/>
              </a:tabLst>
            </a:pPr>
            <a:r>
              <a:rPr lang="it-IT" dirty="0"/>
              <a:t>HU		9.818.000</a:t>
            </a:r>
          </a:p>
          <a:p>
            <a:pPr marL="901700" indent="-546100">
              <a:buNone/>
              <a:tabLst>
                <a:tab pos="3411538" algn="dec"/>
              </a:tabLst>
            </a:pPr>
            <a:r>
              <a:rPr lang="it-IT" dirty="0"/>
              <a:t>FYROM/MK	2.081.000</a:t>
            </a:r>
          </a:p>
          <a:p>
            <a:endParaRPr lang="it-IT" dirty="0"/>
          </a:p>
        </p:txBody>
      </p:sp>
      <p:pic>
        <p:nvPicPr>
          <p:cNvPr id="4" name="Immagine 3"/>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142852"/>
            <a:ext cx="9144000" cy="1643074"/>
          </a:xfrm>
          <a:prstGeom prst="rect">
            <a:avLst/>
          </a:prstGeom>
        </p:spPr>
      </p:pic>
      <p:sp>
        <p:nvSpPr>
          <p:cNvPr id="5" name="CasellaDiTesto 4"/>
          <p:cNvSpPr txBox="1"/>
          <p:nvPr/>
        </p:nvSpPr>
        <p:spPr>
          <a:xfrm>
            <a:off x="4857752" y="2357430"/>
            <a:ext cx="3857652" cy="4324261"/>
          </a:xfrm>
          <a:prstGeom prst="rect">
            <a:avLst/>
          </a:prstGeom>
          <a:noFill/>
        </p:spPr>
        <p:txBody>
          <a:bodyPr wrap="square" rtlCol="0">
            <a:spAutoFit/>
          </a:bodyPr>
          <a:lstStyle/>
          <a:p>
            <a:pPr>
              <a:tabLst>
                <a:tab pos="3138488" algn="dec"/>
              </a:tabLst>
            </a:pPr>
            <a:r>
              <a:rPr lang="it-IT" sz="2500" dirty="0"/>
              <a:t>Tirana	29%</a:t>
            </a:r>
          </a:p>
          <a:p>
            <a:pPr>
              <a:tabLst>
                <a:tab pos="3138488" algn="dec"/>
              </a:tabLst>
            </a:pPr>
            <a:r>
              <a:rPr lang="it-IT" sz="2500" dirty="0"/>
              <a:t>Podgorica	31,15%</a:t>
            </a:r>
          </a:p>
          <a:p>
            <a:pPr>
              <a:tabLst>
                <a:tab pos="3138488" algn="dec"/>
              </a:tabLst>
            </a:pPr>
            <a:r>
              <a:rPr lang="it-IT" sz="2500" dirty="0"/>
              <a:t>Roma	4,74%</a:t>
            </a:r>
          </a:p>
          <a:p>
            <a:pPr>
              <a:tabLst>
                <a:tab pos="3138488" algn="dec"/>
              </a:tabLst>
            </a:pPr>
            <a:r>
              <a:rPr lang="it-IT" sz="2500" dirty="0" err="1"/>
              <a:t>Belgrade</a:t>
            </a:r>
            <a:r>
              <a:rPr lang="it-IT" sz="2500" dirty="0"/>
              <a:t>	23,80%</a:t>
            </a:r>
          </a:p>
          <a:p>
            <a:pPr>
              <a:tabLst>
                <a:tab pos="3138488" algn="dec"/>
              </a:tabLst>
            </a:pPr>
            <a:r>
              <a:rPr lang="it-IT" sz="2500" dirty="0" err="1"/>
              <a:t>Zagreb</a:t>
            </a:r>
            <a:r>
              <a:rPr lang="it-IT" sz="2500" dirty="0"/>
              <a:t>	19,21%</a:t>
            </a:r>
          </a:p>
          <a:p>
            <a:pPr>
              <a:tabLst>
                <a:tab pos="3138488" algn="dec"/>
              </a:tabLst>
            </a:pPr>
            <a:r>
              <a:rPr lang="it-IT" sz="2500" dirty="0"/>
              <a:t>Sarajevo	?</a:t>
            </a:r>
          </a:p>
          <a:p>
            <a:pPr>
              <a:tabLst>
                <a:tab pos="3138488" algn="dec"/>
              </a:tabLst>
            </a:pPr>
            <a:r>
              <a:rPr lang="it-IT" sz="2500" dirty="0" err="1"/>
              <a:t>Ljubljana</a:t>
            </a:r>
            <a:r>
              <a:rPr lang="it-IT" sz="2500" dirty="0"/>
              <a:t>	13,91%</a:t>
            </a:r>
          </a:p>
          <a:p>
            <a:pPr>
              <a:tabLst>
                <a:tab pos="3138488" algn="dec"/>
              </a:tabLst>
            </a:pPr>
            <a:r>
              <a:rPr lang="it-IT" sz="2500" dirty="0"/>
              <a:t>Sofia	18,51%</a:t>
            </a:r>
          </a:p>
          <a:p>
            <a:pPr>
              <a:tabLst>
                <a:tab pos="3138488" algn="dec"/>
              </a:tabLst>
            </a:pPr>
            <a:r>
              <a:rPr lang="it-IT" sz="2500" dirty="0"/>
              <a:t>Priština/Prishtinë	11,13%</a:t>
            </a:r>
          </a:p>
          <a:p>
            <a:pPr>
              <a:tabLst>
                <a:tab pos="3138488" algn="dec"/>
              </a:tabLst>
            </a:pPr>
            <a:r>
              <a:rPr lang="it-IT" sz="2500" dirty="0"/>
              <a:t>Budapest	30,39%</a:t>
            </a:r>
          </a:p>
          <a:p>
            <a:pPr>
              <a:tabLst>
                <a:tab pos="3138488" algn="dec"/>
              </a:tabLst>
            </a:pPr>
            <a:r>
              <a:rPr lang="it-IT" sz="2500" dirty="0"/>
              <a:t>Skopje	24,35%</a:t>
            </a:r>
          </a:p>
        </p:txBody>
      </p:sp>
      <p:sp>
        <p:nvSpPr>
          <p:cNvPr id="6" name="CasellaDiTesto 5"/>
          <p:cNvSpPr txBox="1"/>
          <p:nvPr/>
        </p:nvSpPr>
        <p:spPr>
          <a:xfrm>
            <a:off x="500034" y="2357430"/>
            <a:ext cx="500066" cy="3939540"/>
          </a:xfrm>
          <a:prstGeom prst="rect">
            <a:avLst/>
          </a:prstGeom>
          <a:noFill/>
        </p:spPr>
        <p:txBody>
          <a:bodyPr wrap="square" rtlCol="0">
            <a:spAutoFit/>
          </a:bodyPr>
          <a:lstStyle/>
          <a:p>
            <a:r>
              <a:rPr lang="it-IT" sz="2500" dirty="0"/>
              <a:t>D</a:t>
            </a:r>
          </a:p>
          <a:p>
            <a:endParaRPr lang="it-IT" sz="2500" dirty="0"/>
          </a:p>
          <a:p>
            <a:endParaRPr lang="it-IT" sz="2500" dirty="0"/>
          </a:p>
          <a:p>
            <a:r>
              <a:rPr lang="it-IT" sz="2500" dirty="0"/>
              <a:t>D</a:t>
            </a:r>
          </a:p>
          <a:p>
            <a:r>
              <a:rPr lang="it-IT" sz="2500" dirty="0"/>
              <a:t>D</a:t>
            </a:r>
          </a:p>
          <a:p>
            <a:r>
              <a:rPr lang="it-IT" sz="2500" dirty="0"/>
              <a:t>D</a:t>
            </a:r>
          </a:p>
          <a:p>
            <a:endParaRPr lang="it-IT" sz="2500" dirty="0"/>
          </a:p>
          <a:p>
            <a:r>
              <a:rPr lang="it-IT" sz="2500" dirty="0"/>
              <a:t>D</a:t>
            </a:r>
          </a:p>
          <a:p>
            <a:endParaRPr lang="it-IT" sz="2500" dirty="0"/>
          </a:p>
          <a:p>
            <a:r>
              <a:rPr lang="it-IT" sz="2500" dirty="0"/>
              <a:t>D</a:t>
            </a:r>
          </a:p>
        </p:txBody>
      </p:sp>
      <p:sp>
        <p:nvSpPr>
          <p:cNvPr id="7" name="CasellaDiTesto 6"/>
          <p:cNvSpPr txBox="1"/>
          <p:nvPr/>
        </p:nvSpPr>
        <p:spPr>
          <a:xfrm>
            <a:off x="1547664" y="1857364"/>
            <a:ext cx="2857520" cy="477054"/>
          </a:xfrm>
          <a:prstGeom prst="rect">
            <a:avLst/>
          </a:prstGeom>
          <a:noFill/>
        </p:spPr>
        <p:txBody>
          <a:bodyPr wrap="square" rtlCol="0">
            <a:spAutoFit/>
          </a:bodyPr>
          <a:lstStyle/>
          <a:p>
            <a:r>
              <a:rPr lang="it-IT" sz="2500" b="1" dirty="0" err="1"/>
              <a:t>Resident</a:t>
            </a:r>
            <a:r>
              <a:rPr lang="it-IT" sz="2500" b="1" dirty="0"/>
              <a:t> </a:t>
            </a:r>
            <a:r>
              <a:rPr lang="it-IT" sz="2500" b="1" dirty="0" err="1"/>
              <a:t>population</a:t>
            </a:r>
            <a:endParaRPr lang="it-IT" sz="2500" b="1" dirty="0"/>
          </a:p>
        </p:txBody>
      </p:sp>
      <p:sp>
        <p:nvSpPr>
          <p:cNvPr id="8" name="CasellaDiTesto 7"/>
          <p:cNvSpPr txBox="1"/>
          <p:nvPr/>
        </p:nvSpPr>
        <p:spPr>
          <a:xfrm>
            <a:off x="4833812" y="1857364"/>
            <a:ext cx="4000528" cy="477054"/>
          </a:xfrm>
          <a:prstGeom prst="rect">
            <a:avLst/>
          </a:prstGeom>
          <a:noFill/>
        </p:spPr>
        <p:txBody>
          <a:bodyPr wrap="square" rtlCol="0">
            <a:spAutoFit/>
          </a:bodyPr>
          <a:lstStyle/>
          <a:p>
            <a:r>
              <a:rPr lang="it-IT" sz="2500" b="1" dirty="0" err="1"/>
              <a:t>Concentration</a:t>
            </a:r>
            <a:r>
              <a:rPr lang="it-IT" sz="2500" b="1" dirty="0"/>
              <a:t> in the capital</a:t>
            </a:r>
          </a:p>
        </p:txBody>
      </p:sp>
      <p:sp>
        <p:nvSpPr>
          <p:cNvPr id="9" name="CasellaDiTesto 8">
            <a:extLst>
              <a:ext uri="{FF2B5EF4-FFF2-40B4-BE49-F238E27FC236}">
                <a16:creationId xmlns:a16="http://schemas.microsoft.com/office/drawing/2014/main" id="{EB677A9B-AE34-4A53-89BC-E9C4E74A1802}"/>
              </a:ext>
            </a:extLst>
          </p:cNvPr>
          <p:cNvSpPr txBox="1"/>
          <p:nvPr/>
        </p:nvSpPr>
        <p:spPr>
          <a:xfrm>
            <a:off x="6767832" y="1452313"/>
            <a:ext cx="1872208" cy="369332"/>
          </a:xfrm>
          <a:prstGeom prst="rect">
            <a:avLst/>
          </a:prstGeom>
          <a:noFill/>
        </p:spPr>
        <p:txBody>
          <a:bodyPr wrap="square" rtlCol="0">
            <a:spAutoFit/>
          </a:bodyPr>
          <a:lstStyle/>
          <a:p>
            <a:r>
              <a:rPr lang="it-IT" dirty="0"/>
              <a:t>Source: WB 2017</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itel 1">
            <a:extLst>
              <a:ext uri="{FF2B5EF4-FFF2-40B4-BE49-F238E27FC236}">
                <a16:creationId xmlns:a16="http://schemas.microsoft.com/office/drawing/2014/main" id="{F802ADF2-2418-4EFB-BC4C-29EF7B6469D6}"/>
              </a:ext>
            </a:extLst>
          </p:cNvPr>
          <p:cNvSpPr txBox="1">
            <a:spLocks/>
          </p:cNvSpPr>
          <p:nvPr/>
        </p:nvSpPr>
        <p:spPr>
          <a:xfrm>
            <a:off x="629556" y="1988840"/>
            <a:ext cx="7830876" cy="36004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a-DK" sz="1600" b="1" dirty="0">
                <a:latin typeface="Arial" panose="020B0604020202020204" pitchFamily="34" charset="0"/>
                <a:cs typeface="Arial" panose="020B0604020202020204" pitchFamily="34" charset="0"/>
              </a:rPr>
              <a:t>Features of internal migration</a:t>
            </a:r>
          </a:p>
        </p:txBody>
      </p:sp>
      <p:sp>
        <p:nvSpPr>
          <p:cNvPr id="4" name="Pladsholder til tekst 5">
            <a:extLst>
              <a:ext uri="{FF2B5EF4-FFF2-40B4-BE49-F238E27FC236}">
                <a16:creationId xmlns:a16="http://schemas.microsoft.com/office/drawing/2014/main" id="{9EFE8CF3-F694-439F-B229-77ED5765A44E}"/>
              </a:ext>
            </a:extLst>
          </p:cNvPr>
          <p:cNvSpPr txBox="1">
            <a:spLocks/>
          </p:cNvSpPr>
          <p:nvPr/>
        </p:nvSpPr>
        <p:spPr>
          <a:xfrm>
            <a:off x="755576" y="2439121"/>
            <a:ext cx="7704856" cy="4140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indent="0">
              <a:buNone/>
            </a:pPr>
            <a:r>
              <a:rPr lang="da-DK" sz="1400" b="1" dirty="0">
                <a:latin typeface="Arial" panose="020B0604020202020204" pitchFamily="34" charset="0"/>
                <a:cs typeface="Arial" panose="020B0604020202020204" pitchFamily="34" charset="0"/>
              </a:rPr>
              <a:t>Based on 2015 data</a:t>
            </a:r>
          </a:p>
          <a:p>
            <a:pPr indent="0">
              <a:spcAft>
                <a:spcPts val="600"/>
              </a:spcAft>
            </a:pPr>
            <a:endParaRPr lang="da-DK" sz="1400" dirty="0">
              <a:latin typeface="Arial" panose="020B0604020202020204" pitchFamily="34" charset="0"/>
              <a:cs typeface="Arial" panose="020B0604020202020204" pitchFamily="34" charset="0"/>
            </a:endParaRPr>
          </a:p>
          <a:p>
            <a:pPr indent="-284400"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2.411.608 instances of residence change in 13 macro-regional countries for which data are available.</a:t>
            </a:r>
            <a:endParaRPr lang="en-GB" sz="1600" dirty="0">
              <a:latin typeface="Arial" panose="020B0604020202020204" pitchFamily="34" charset="0"/>
              <a:cs typeface="Arial" panose="020B0604020202020204" pitchFamily="34" charset="0"/>
            </a:endParaRPr>
          </a:p>
          <a:p>
            <a:pPr indent="-284400"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 In 2015, approximately one in two internal migrants in each country was aged between 20-39. In particular, the age group 25-29 results being the cross-national demographic segment most inclined to move internally (max. 23.9% FYROM).</a:t>
            </a:r>
          </a:p>
          <a:p>
            <a:pPr indent="-284400"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 Women aged between 20-39 have been more prone to migrate than men in the same age class. In some countries, the difference is not particularly noticeable (such as Italy and Slovenia), while the gap is much more evident in Albania, Bosnia and Herzegovina, FYROM and Serbia.</a:t>
            </a:r>
            <a:endParaRPr lang="en-US" sz="1600" dirty="0">
              <a:latin typeface="Arial" panose="020B0604020202020204" pitchFamily="34" charset="0"/>
              <a:cs typeface="Arial" panose="020B0604020202020204" pitchFamily="34" charset="0"/>
            </a:endParaRPr>
          </a:p>
          <a:p>
            <a:endParaRPr lang="da-DK"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75693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916"/>
            <a:ext cx="9144000" cy="6715276"/>
          </a:xfrm>
          <a:prstGeom prst="rect">
            <a:avLst/>
          </a:prstGeom>
        </p:spPr>
      </p:pic>
      <p:sp>
        <p:nvSpPr>
          <p:cNvPr id="3" name="Text Placeholder 2">
            <a:extLst>
              <a:ext uri="{FF2B5EF4-FFF2-40B4-BE49-F238E27FC236}">
                <a16:creationId xmlns:a16="http://schemas.microsoft.com/office/drawing/2014/main" id="{4FBC79D6-8BC9-4DDC-BC2C-C900EA2E4E71}"/>
              </a:ext>
            </a:extLst>
          </p:cNvPr>
          <p:cNvSpPr txBox="1">
            <a:spLocks/>
          </p:cNvSpPr>
          <p:nvPr/>
        </p:nvSpPr>
        <p:spPr>
          <a:xfrm>
            <a:off x="683567" y="1916832"/>
            <a:ext cx="7776865" cy="1008112"/>
          </a:xfrm>
          <a:prstGeom prst="rect">
            <a:avLst/>
          </a:prstGeom>
        </p:spPr>
        <p:txBody>
          <a:bodyPr vert="horz" lIns="91440" tIns="45720" rIns="91440" bIns="45720" rtlCol="0" anchor="ctr">
            <a:normAutofit fontScale="92500" lnSpcReduction="20000"/>
          </a:bodyPr>
          <a:lstStyle>
            <a:defPPr>
              <a:defRPr lang="it-I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300"/>
              </a:spcBef>
            </a:pPr>
            <a:r>
              <a:rPr lang="da-DK" sz="1800" b="1" i="1" dirty="0">
                <a:solidFill>
                  <a:schemeClr val="tx1"/>
                </a:solidFill>
                <a:latin typeface="Arial" panose="020B0604020202020204" pitchFamily="34" charset="0"/>
                <a:cs typeface="Arial" panose="020B0604020202020204" pitchFamily="34" charset="0"/>
              </a:rPr>
              <a:t>Comparative analysis of migration flows</a:t>
            </a:r>
            <a:br>
              <a:rPr lang="da-DK" sz="1800" i="1" dirty="0">
                <a:solidFill>
                  <a:schemeClr val="tx1"/>
                </a:solidFill>
                <a:latin typeface="Arial" panose="020B0604020202020204" pitchFamily="34" charset="0"/>
                <a:cs typeface="Arial" panose="020B0604020202020204" pitchFamily="34" charset="0"/>
              </a:rPr>
            </a:br>
            <a:br>
              <a:rPr lang="da-DK" sz="1800" i="1" dirty="0">
                <a:solidFill>
                  <a:schemeClr val="tx1"/>
                </a:solidFill>
                <a:latin typeface="Arial" panose="020B0604020202020204" pitchFamily="34" charset="0"/>
                <a:cs typeface="Arial" panose="020B0604020202020204" pitchFamily="34" charset="0"/>
              </a:rPr>
            </a:br>
            <a:r>
              <a:rPr lang="en-US" sz="1800" i="1" dirty="0">
                <a:solidFill>
                  <a:schemeClr val="tx1"/>
                </a:solidFill>
                <a:latin typeface="Arial" panose="020B0604020202020204" pitchFamily="34" charset="0"/>
                <a:cs typeface="Arial" panose="020B0604020202020204" pitchFamily="34" charset="0"/>
              </a:rPr>
              <a:t>migration within the macro-regions - changes of residence from one macro-regional country to another</a:t>
            </a:r>
          </a:p>
        </p:txBody>
      </p:sp>
    </p:spTree>
    <p:extLst>
      <p:ext uri="{BB962C8B-B14F-4D97-AF65-F5344CB8AC3E}">
        <p14:creationId xmlns:p14="http://schemas.microsoft.com/office/powerpoint/2010/main" val="645384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esto, mappa&#10;&#10;Descrizione generata con affidabilità molto elevata">
            <a:extLst>
              <a:ext uri="{FF2B5EF4-FFF2-40B4-BE49-F238E27FC236}">
                <a16:creationId xmlns:a16="http://schemas.microsoft.com/office/drawing/2014/main" id="{BCF2F9FE-0AE4-4014-8056-FDAE0FB52D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4889" y="369000"/>
            <a:ext cx="7274223" cy="6120000"/>
          </a:xfrm>
          <a:prstGeom prst="rect">
            <a:avLst/>
          </a:prstGeom>
        </p:spPr>
      </p:pic>
    </p:spTree>
    <p:extLst>
      <p:ext uri="{BB962C8B-B14F-4D97-AF65-F5344CB8AC3E}">
        <p14:creationId xmlns:p14="http://schemas.microsoft.com/office/powerpoint/2010/main" val="21853004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itel 1">
            <a:extLst>
              <a:ext uri="{FF2B5EF4-FFF2-40B4-BE49-F238E27FC236}">
                <a16:creationId xmlns:a16="http://schemas.microsoft.com/office/drawing/2014/main" id="{F73D6B92-8632-4CE7-B459-2A2F435A0CA4}"/>
              </a:ext>
            </a:extLst>
          </p:cNvPr>
          <p:cNvSpPr txBox="1">
            <a:spLocks/>
          </p:cNvSpPr>
          <p:nvPr/>
        </p:nvSpPr>
        <p:spPr>
          <a:xfrm>
            <a:off x="755576" y="1988841"/>
            <a:ext cx="7632848" cy="36004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a-DK" sz="1600" b="1" dirty="0">
                <a:latin typeface="Arial" panose="020B0604020202020204" pitchFamily="34" charset="0"/>
                <a:cs typeface="Arial" panose="020B0604020202020204" pitchFamily="34" charset="0"/>
              </a:rPr>
              <a:t>Understanding the framework</a:t>
            </a:r>
          </a:p>
        </p:txBody>
      </p:sp>
      <p:sp>
        <p:nvSpPr>
          <p:cNvPr id="4" name="Pladsholder til tekst 5">
            <a:extLst>
              <a:ext uri="{FF2B5EF4-FFF2-40B4-BE49-F238E27FC236}">
                <a16:creationId xmlns:a16="http://schemas.microsoft.com/office/drawing/2014/main" id="{205E5817-F434-4D5D-A019-5FC7DC1AE433}"/>
              </a:ext>
            </a:extLst>
          </p:cNvPr>
          <p:cNvSpPr txBox="1">
            <a:spLocks/>
          </p:cNvSpPr>
          <p:nvPr/>
        </p:nvSpPr>
        <p:spPr>
          <a:xfrm>
            <a:off x="738877" y="2708920"/>
            <a:ext cx="7649547" cy="36004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None/>
            </a:pPr>
            <a:r>
              <a:rPr lang="en-GB" sz="1600" b="1" dirty="0">
                <a:latin typeface="Arial" panose="020B0604020202020204" pitchFamily="34" charset="0"/>
                <a:cs typeface="Arial" panose="020B0604020202020204" pitchFamily="34" charset="0"/>
              </a:rPr>
              <a:t>Sub-regional well-oiled migration systems</a:t>
            </a:r>
            <a:r>
              <a:rPr lang="en-GB" sz="1600" dirty="0">
                <a:latin typeface="Arial" panose="020B0604020202020204" pitchFamily="34" charset="0"/>
                <a:cs typeface="Arial" panose="020B0604020202020204" pitchFamily="34" charset="0"/>
              </a:rPr>
              <a:t>:</a:t>
            </a:r>
          </a:p>
          <a:p>
            <a:pPr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Established tradition of seasonal, temporary labour migration</a:t>
            </a:r>
          </a:p>
          <a:p>
            <a:pPr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Circular migration</a:t>
            </a:r>
          </a:p>
          <a:p>
            <a:pPr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Back-and-forth movements across borders</a:t>
            </a:r>
          </a:p>
          <a:p>
            <a:pPr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Return migration</a:t>
            </a:r>
          </a:p>
          <a:p>
            <a:pPr algn="just"/>
            <a:endParaRPr lang="en-GB" sz="1600" b="1" dirty="0">
              <a:latin typeface="Arial" panose="020B0604020202020204" pitchFamily="34" charset="0"/>
              <a:cs typeface="Arial" panose="020B0604020202020204" pitchFamily="34" charset="0"/>
            </a:endParaRPr>
          </a:p>
          <a:p>
            <a:pPr marL="0" indent="0" algn="just">
              <a:buNone/>
            </a:pPr>
            <a:r>
              <a:rPr lang="en-GB" sz="1600" b="1" dirty="0">
                <a:latin typeface="Arial" panose="020B0604020202020204" pitchFamily="34" charset="0"/>
                <a:cs typeface="Arial" panose="020B0604020202020204" pitchFamily="34" charset="0"/>
              </a:rPr>
              <a:t>Fostered by</a:t>
            </a:r>
            <a:r>
              <a:rPr lang="en-GB" sz="1600" dirty="0">
                <a:latin typeface="Arial" panose="020B0604020202020204" pitchFamily="34" charset="0"/>
                <a:cs typeface="Arial" panose="020B0604020202020204" pitchFamily="34" charset="0"/>
              </a:rPr>
              <a:t>:</a:t>
            </a:r>
          </a:p>
          <a:p>
            <a:pPr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Economic disparities</a:t>
            </a:r>
          </a:p>
          <a:p>
            <a:pPr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Financial crisis &amp; unemployment</a:t>
            </a:r>
          </a:p>
          <a:p>
            <a:pPr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Diaspora networks</a:t>
            </a:r>
          </a:p>
          <a:p>
            <a:pPr algn="just">
              <a:buClr>
                <a:srgbClr val="C00000"/>
              </a:buClr>
              <a:buFont typeface="Wingdings" panose="05000000000000000000" pitchFamily="2" charset="2"/>
              <a:buChar char="§"/>
            </a:pPr>
            <a:r>
              <a:rPr lang="en-GB" sz="1600" dirty="0">
                <a:latin typeface="Arial" panose="020B0604020202020204" pitchFamily="34" charset="0"/>
                <a:cs typeface="Arial" panose="020B0604020202020204" pitchFamily="34" charset="0"/>
              </a:rPr>
              <a:t>EU enlargement</a:t>
            </a:r>
          </a:p>
          <a:p>
            <a:endParaRPr lang="da-DK"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5686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90" y="0"/>
            <a:ext cx="9144000" cy="6715276"/>
          </a:xfrm>
          <a:prstGeom prst="rect">
            <a:avLst/>
          </a:prstGeom>
        </p:spPr>
      </p:pic>
      <p:sp>
        <p:nvSpPr>
          <p:cNvPr id="3" name="Text Placeholder 2">
            <a:extLst>
              <a:ext uri="{FF2B5EF4-FFF2-40B4-BE49-F238E27FC236}">
                <a16:creationId xmlns:a16="http://schemas.microsoft.com/office/drawing/2014/main" id="{4FBC79D6-8BC9-4DDC-BC2C-C900EA2E4E71}"/>
              </a:ext>
            </a:extLst>
          </p:cNvPr>
          <p:cNvSpPr txBox="1">
            <a:spLocks/>
          </p:cNvSpPr>
          <p:nvPr/>
        </p:nvSpPr>
        <p:spPr>
          <a:xfrm>
            <a:off x="683567" y="1916832"/>
            <a:ext cx="7704857" cy="1008112"/>
          </a:xfrm>
          <a:prstGeom prst="rect">
            <a:avLst/>
          </a:prstGeom>
        </p:spPr>
        <p:txBody>
          <a:bodyPr vert="horz" lIns="91440" tIns="45720" rIns="91440" bIns="45720" rtlCol="0" anchor="ctr">
            <a:normAutofit fontScale="92500"/>
          </a:bodyPr>
          <a:lstStyle>
            <a:defPPr>
              <a:defRPr lang="it-I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300"/>
              </a:spcBef>
            </a:pPr>
            <a:r>
              <a:rPr lang="da-DK" sz="1800" b="1" i="1" dirty="0">
                <a:solidFill>
                  <a:schemeClr val="tx1"/>
                </a:solidFill>
                <a:latin typeface="Arial" panose="020B0604020202020204" pitchFamily="34" charset="0"/>
                <a:cs typeface="Arial" panose="020B0604020202020204" pitchFamily="34" charset="0"/>
              </a:rPr>
              <a:t>Comparative analysis of migration flows</a:t>
            </a:r>
            <a:br>
              <a:rPr lang="da-DK" sz="1800" i="1" dirty="0">
                <a:solidFill>
                  <a:schemeClr val="tx1"/>
                </a:solidFill>
                <a:latin typeface="Arial" panose="020B0604020202020204" pitchFamily="34" charset="0"/>
                <a:cs typeface="Arial" panose="020B0604020202020204" pitchFamily="34" charset="0"/>
              </a:rPr>
            </a:br>
            <a:br>
              <a:rPr lang="da-DK" sz="1800" i="1" dirty="0">
                <a:solidFill>
                  <a:schemeClr val="tx1"/>
                </a:solidFill>
                <a:latin typeface="Arial" panose="020B0604020202020204" pitchFamily="34" charset="0"/>
                <a:cs typeface="Arial" panose="020B0604020202020204" pitchFamily="34" charset="0"/>
              </a:rPr>
            </a:br>
            <a:r>
              <a:rPr lang="en-US" sz="1800" i="1" dirty="0">
                <a:solidFill>
                  <a:schemeClr val="tx1"/>
                </a:solidFill>
                <a:latin typeface="Arial" panose="020B0604020202020204" pitchFamily="34" charset="0"/>
                <a:cs typeface="Arial" panose="020B0604020202020204" pitchFamily="34" charset="0"/>
              </a:rPr>
              <a:t>External migration to the macro-regions – irregular and asylum seeker flows</a:t>
            </a:r>
          </a:p>
        </p:txBody>
      </p:sp>
    </p:spTree>
    <p:extLst>
      <p:ext uri="{BB962C8B-B14F-4D97-AF65-F5344CB8AC3E}">
        <p14:creationId xmlns:p14="http://schemas.microsoft.com/office/powerpoint/2010/main" val="24665277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ext Placeholder 2">
            <a:extLst>
              <a:ext uri="{FF2B5EF4-FFF2-40B4-BE49-F238E27FC236}">
                <a16:creationId xmlns:a16="http://schemas.microsoft.com/office/drawing/2014/main" id="{937830A5-BE4E-4A6C-BCE9-BF1F63D38BE5}"/>
              </a:ext>
            </a:extLst>
          </p:cNvPr>
          <p:cNvSpPr txBox="1">
            <a:spLocks/>
          </p:cNvSpPr>
          <p:nvPr/>
        </p:nvSpPr>
        <p:spPr>
          <a:xfrm>
            <a:off x="683567" y="1916832"/>
            <a:ext cx="7776865" cy="936104"/>
          </a:xfrm>
          <a:prstGeom prst="rect">
            <a:avLst/>
          </a:prstGeom>
        </p:spPr>
        <p:txBody>
          <a:bodyPr vert="horz" lIns="91440" tIns="45720" rIns="91440" bIns="45720" rtlCol="0" anchor="ctr">
            <a:normAutofit/>
          </a:bodyPr>
          <a:lstStyle>
            <a:defPPr>
              <a:defRPr lang="it-I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en-GB" sz="1800" b="1" i="1" dirty="0">
                <a:solidFill>
                  <a:schemeClr val="tx1"/>
                </a:solidFill>
                <a:latin typeface="Arial" panose="020B0604020202020204" pitchFamily="34" charset="0"/>
                <a:cs typeface="Arial" panose="020B0604020202020204" pitchFamily="34" charset="0"/>
              </a:rPr>
              <a:t>Territorial and Urban Potentials Connected to Migration and Refugee Flows</a:t>
            </a:r>
            <a:endParaRPr lang="it-IT" sz="1800" b="1" dirty="0">
              <a:solidFill>
                <a:schemeClr val="tx1"/>
              </a:solidFill>
              <a:latin typeface="Arial" panose="020B0604020202020204" pitchFamily="34" charset="0"/>
              <a:cs typeface="Arial" panose="020B0604020202020204" pitchFamily="34" charset="0"/>
            </a:endParaRPr>
          </a:p>
          <a:p>
            <a:pPr algn="l"/>
            <a:endParaRPr lang="en-US" sz="1400" dirty="0">
              <a:solidFill>
                <a:schemeClr val="tx1"/>
              </a:solidFill>
              <a:latin typeface="Arial" charset="0"/>
              <a:cs typeface="Arial" charset="0"/>
            </a:endParaRPr>
          </a:p>
        </p:txBody>
      </p:sp>
      <p:sp>
        <p:nvSpPr>
          <p:cNvPr id="4" name="Text Placeholder 1">
            <a:extLst>
              <a:ext uri="{FF2B5EF4-FFF2-40B4-BE49-F238E27FC236}">
                <a16:creationId xmlns:a16="http://schemas.microsoft.com/office/drawing/2014/main" id="{EC582B66-69DD-44F0-BB88-DDD1DB996D42}"/>
              </a:ext>
            </a:extLst>
          </p:cNvPr>
          <p:cNvSpPr txBox="1">
            <a:spLocks/>
          </p:cNvSpPr>
          <p:nvPr/>
        </p:nvSpPr>
        <p:spPr>
          <a:xfrm>
            <a:off x="683567" y="3356992"/>
            <a:ext cx="7776865" cy="3275052"/>
          </a:xfrm>
          <a:prstGeom prst="rect">
            <a:avLst/>
          </a:prstGeom>
        </p:spPr>
        <p:txBody>
          <a:bodyPr vert="horz" lIns="91440" tIns="45720" rIns="91440" bIns="45720" rtlCol="0" anchor="ctr"/>
          <a:lstStyle>
            <a:defPPr>
              <a:defRPr lang="it-IT"/>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spcAft>
                <a:spcPts val="500"/>
              </a:spcAft>
            </a:pPr>
            <a:r>
              <a:rPr lang="en-US" sz="1400" b="1" dirty="0">
                <a:solidFill>
                  <a:schemeClr val="tx1"/>
                </a:solidFill>
                <a:latin typeface="Arial" panose="020B0604020202020204" pitchFamily="34" charset="0"/>
                <a:cs typeface="Arial" panose="020B0604020202020204" pitchFamily="34" charset="0"/>
              </a:rPr>
              <a:t>Lead Partner</a:t>
            </a:r>
            <a:r>
              <a:rPr lang="en-US" sz="1400" dirty="0">
                <a:solidFill>
                  <a:schemeClr val="tx1"/>
                </a:solidFill>
                <a:latin typeface="Arial" panose="020B0604020202020204" pitchFamily="34" charset="0"/>
                <a:cs typeface="Arial" panose="020B0604020202020204" pitchFamily="34" charset="0"/>
              </a:rPr>
              <a:t>: University of Bologna</a:t>
            </a:r>
            <a:endParaRPr lang="it-IT" sz="1400" b="1" dirty="0">
              <a:solidFill>
                <a:schemeClr val="tx1"/>
              </a:solidFill>
              <a:latin typeface="Arial" panose="020B0604020202020204" pitchFamily="34" charset="0"/>
              <a:cs typeface="Arial" panose="020B0604020202020204" pitchFamily="34" charset="0"/>
            </a:endParaRPr>
          </a:p>
          <a:p>
            <a:pPr algn="just">
              <a:spcAft>
                <a:spcPts val="500"/>
              </a:spcAft>
            </a:pPr>
            <a:r>
              <a:rPr lang="en-US" sz="1400" b="1" dirty="0">
                <a:solidFill>
                  <a:schemeClr val="tx1"/>
                </a:solidFill>
                <a:latin typeface="Arial" panose="020B0604020202020204" pitchFamily="34" charset="0"/>
                <a:cs typeface="Arial" panose="020B0604020202020204" pitchFamily="34" charset="0"/>
              </a:rPr>
              <a:t>Partners</a:t>
            </a:r>
            <a:r>
              <a:rPr lang="en-US" sz="1400" dirty="0">
                <a:solidFill>
                  <a:schemeClr val="tx1"/>
                </a:solidFill>
                <a:latin typeface="Arial" panose="020B0604020202020204" pitchFamily="34" charset="0"/>
                <a:cs typeface="Arial" panose="020B0604020202020204" pitchFamily="34" charset="0"/>
              </a:rPr>
              <a:t>: </a:t>
            </a:r>
            <a:r>
              <a:rPr lang="en-US" sz="1400" b="1" dirty="0">
                <a:solidFill>
                  <a:schemeClr val="tx1"/>
                </a:solidFill>
                <a:latin typeface="Arial" panose="020B0604020202020204" pitchFamily="34" charset="0"/>
                <a:cs typeface="Arial" panose="020B0604020202020204" pitchFamily="34" charset="0"/>
              </a:rPr>
              <a:t>CEI</a:t>
            </a:r>
            <a:r>
              <a:rPr lang="en-US" sz="1400" dirty="0">
                <a:solidFill>
                  <a:schemeClr val="tx1"/>
                </a:solidFill>
                <a:latin typeface="Arial" panose="020B0604020202020204" pitchFamily="34" charset="0"/>
                <a:cs typeface="Arial" panose="020B0604020202020204" pitchFamily="34" charset="0"/>
              </a:rPr>
              <a:t> (Central European Initiative, Trieste)</a:t>
            </a:r>
            <a:r>
              <a:rPr lang="it-IT" sz="1400" dirty="0">
                <a:solidFill>
                  <a:schemeClr val="tx1"/>
                </a:solidFill>
                <a:latin typeface="Arial" panose="020B0604020202020204" pitchFamily="34" charset="0"/>
                <a:cs typeface="Arial" panose="020B0604020202020204" pitchFamily="34" charset="0"/>
              </a:rPr>
              <a:t> </a:t>
            </a:r>
            <a:r>
              <a:rPr lang="en-US" sz="1400" b="1" dirty="0">
                <a:solidFill>
                  <a:schemeClr val="tx1"/>
                </a:solidFill>
                <a:latin typeface="Arial" panose="020B0604020202020204" pitchFamily="34" charset="0"/>
                <a:cs typeface="Arial" panose="020B0604020202020204" pitchFamily="34" charset="0"/>
              </a:rPr>
              <a:t>UET</a:t>
            </a:r>
            <a:r>
              <a:rPr lang="en-US" sz="1400" dirty="0">
                <a:solidFill>
                  <a:schemeClr val="tx1"/>
                </a:solidFill>
                <a:latin typeface="Arial" panose="020B0604020202020204" pitchFamily="34" charset="0"/>
                <a:cs typeface="Arial" panose="020B0604020202020204" pitchFamily="34" charset="0"/>
              </a:rPr>
              <a:t> (European University of Tirana); </a:t>
            </a:r>
            <a:r>
              <a:rPr lang="en-US" sz="1400" b="1" dirty="0">
                <a:solidFill>
                  <a:schemeClr val="tx1"/>
                </a:solidFill>
                <a:latin typeface="Arial" panose="020B0604020202020204" pitchFamily="34" charset="0"/>
                <a:cs typeface="Arial" panose="020B0604020202020204" pitchFamily="34" charset="0"/>
              </a:rPr>
              <a:t>UTH-LDSA</a:t>
            </a:r>
            <a:r>
              <a:rPr lang="en-US" sz="1400" dirty="0">
                <a:solidFill>
                  <a:schemeClr val="tx1"/>
                </a:solidFill>
                <a:latin typeface="Arial" panose="020B0604020202020204" pitchFamily="34" charset="0"/>
                <a:cs typeface="Arial" panose="020B0604020202020204" pitchFamily="34" charset="0"/>
              </a:rPr>
              <a:t> (Laboratory of Demographic and Social Analyses/ Department of Planning and</a:t>
            </a:r>
            <a:r>
              <a:rPr lang="it-IT" sz="1400"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Regional Development, University of Thessaly); </a:t>
            </a:r>
            <a:r>
              <a:rPr lang="en-US" sz="1400" b="1" dirty="0">
                <a:solidFill>
                  <a:schemeClr val="tx1"/>
                </a:solidFill>
                <a:latin typeface="Arial" panose="020B0604020202020204" pitchFamily="34" charset="0"/>
                <a:cs typeface="Arial" panose="020B0604020202020204" pitchFamily="34" charset="0"/>
              </a:rPr>
              <a:t>IECOB</a:t>
            </a:r>
            <a:r>
              <a:rPr lang="en-US" sz="1400" dirty="0">
                <a:solidFill>
                  <a:schemeClr val="tx1"/>
                </a:solidFill>
                <a:latin typeface="Arial" panose="020B0604020202020204" pitchFamily="34" charset="0"/>
                <a:cs typeface="Arial" panose="020B0604020202020204" pitchFamily="34" charset="0"/>
              </a:rPr>
              <a:t> (Institute for East-Central and Balkan Europe, Forlì).</a:t>
            </a:r>
            <a:endParaRPr lang="it-IT" sz="1400" dirty="0">
              <a:solidFill>
                <a:schemeClr val="tx1"/>
              </a:solidFill>
              <a:latin typeface="Arial" panose="020B0604020202020204" pitchFamily="34" charset="0"/>
              <a:cs typeface="Arial" panose="020B0604020202020204" pitchFamily="34" charset="0"/>
            </a:endParaRPr>
          </a:p>
          <a:p>
            <a:pPr algn="just">
              <a:spcAft>
                <a:spcPts val="500"/>
              </a:spcAft>
            </a:pPr>
            <a:r>
              <a:rPr lang="en-US" sz="1400" b="1" dirty="0">
                <a:solidFill>
                  <a:schemeClr val="tx1"/>
                </a:solidFill>
                <a:latin typeface="Arial" panose="020B0604020202020204" pitchFamily="34" charset="0"/>
                <a:cs typeface="Arial" panose="020B0604020202020204" pitchFamily="34" charset="0"/>
              </a:rPr>
              <a:t>Individual experts</a:t>
            </a:r>
            <a:r>
              <a:rPr lang="en-US" sz="1400" dirty="0">
                <a:solidFill>
                  <a:schemeClr val="tx1"/>
                </a:solidFill>
                <a:latin typeface="Arial" panose="020B0604020202020204" pitchFamily="34" charset="0"/>
                <a:cs typeface="Arial" panose="020B0604020202020204" pitchFamily="34" charset="0"/>
              </a:rPr>
              <a:t>: Prof. Zoltán Kovács, University of Szeged, Hungary</a:t>
            </a:r>
            <a:r>
              <a:rPr lang="it-IT" sz="1400"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Prof. Lajos Boros, Department of Economic and Social Geography, University of Szeged,</a:t>
            </a:r>
            <a:r>
              <a:rPr lang="it-IT" sz="1400"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Hungary</a:t>
            </a:r>
            <a:r>
              <a:rPr lang="it-IT" sz="1400"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Dr. Anna Lucia Colleo, Key expert on migration, Directorate-General for International</a:t>
            </a:r>
            <a:r>
              <a:rPr lang="it-IT" sz="1400"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Cooperation and Development (DG DEVCO), Brussels, Belgium.</a:t>
            </a:r>
            <a:endParaRPr lang="it-IT" sz="1400" dirty="0">
              <a:solidFill>
                <a:schemeClr val="tx1"/>
              </a:solidFill>
              <a:latin typeface="Arial" panose="020B0604020202020204" pitchFamily="34" charset="0"/>
              <a:cs typeface="Arial" panose="020B0604020202020204" pitchFamily="34" charset="0"/>
            </a:endParaRPr>
          </a:p>
          <a:p>
            <a:pPr algn="just"/>
            <a:r>
              <a:rPr lang="en-US" sz="1400" b="1" dirty="0">
                <a:solidFill>
                  <a:schemeClr val="tx1"/>
                </a:solidFill>
                <a:latin typeface="Arial" panose="020B0604020202020204" pitchFamily="34" charset="0"/>
                <a:cs typeface="Arial" panose="020B0604020202020204" pitchFamily="34" charset="0"/>
              </a:rPr>
              <a:t>Lead Stakeholder</a:t>
            </a:r>
            <a:r>
              <a:rPr lang="en-US" sz="1400" dirty="0">
                <a:solidFill>
                  <a:schemeClr val="tx1"/>
                </a:solidFill>
                <a:latin typeface="Arial" panose="020B0604020202020204" pitchFamily="34" charset="0"/>
                <a:cs typeface="Arial" panose="020B0604020202020204" pitchFamily="34" charset="0"/>
              </a:rPr>
              <a:t>: Region Emilia-Romagna, Managing Authority (MA) of the Interreg VB </a:t>
            </a:r>
            <a:r>
              <a:rPr lang="en-US" sz="1400" dirty="0" err="1">
                <a:solidFill>
                  <a:schemeClr val="tx1"/>
                </a:solidFill>
                <a:latin typeface="Arial" panose="020B0604020202020204" pitchFamily="34" charset="0"/>
                <a:cs typeface="Arial" panose="020B0604020202020204" pitchFamily="34" charset="0"/>
              </a:rPr>
              <a:t>Adrion</a:t>
            </a:r>
            <a:r>
              <a:rPr lang="en-US" sz="1400" dirty="0">
                <a:solidFill>
                  <a:schemeClr val="tx1"/>
                </a:solidFill>
                <a:latin typeface="Arial" panose="020B0604020202020204" pitchFamily="34" charset="0"/>
                <a:cs typeface="Arial" panose="020B0604020202020204" pitchFamily="34" charset="0"/>
              </a:rPr>
              <a:t>. </a:t>
            </a:r>
            <a:r>
              <a:rPr lang="en-US" sz="1400" b="1" dirty="0">
                <a:solidFill>
                  <a:schemeClr val="tx1"/>
                </a:solidFill>
                <a:latin typeface="Arial" panose="020B0604020202020204" pitchFamily="34" charset="0"/>
                <a:cs typeface="Arial" panose="020B0604020202020204" pitchFamily="34" charset="0"/>
              </a:rPr>
              <a:t>Stakeholders</a:t>
            </a:r>
            <a:r>
              <a:rPr lang="en-US" sz="1400" dirty="0">
                <a:solidFill>
                  <a:schemeClr val="tx1"/>
                </a:solidFill>
                <a:latin typeface="Arial" panose="020B0604020202020204" pitchFamily="34" charset="0"/>
                <a:cs typeface="Arial" panose="020B0604020202020204" pitchFamily="34" charset="0"/>
              </a:rPr>
              <a:t>: Region Friuli-Venezia Giulia, MA of the Interreg Cooperation</a:t>
            </a:r>
            <a:r>
              <a:rPr lang="it-IT" sz="1400" dirty="0">
                <a:solidFill>
                  <a:schemeClr val="tx1"/>
                </a:solidFill>
                <a:latin typeface="Arial" panose="020B0604020202020204" pitchFamily="34" charset="0"/>
                <a:cs typeface="Arial" panose="020B0604020202020204" pitchFamily="34" charset="0"/>
              </a:rPr>
              <a:t> </a:t>
            </a:r>
            <a:r>
              <a:rPr lang="en-US" sz="1400" dirty="0">
                <a:solidFill>
                  <a:schemeClr val="tx1"/>
                </a:solidFill>
                <a:latin typeface="Arial" panose="020B0604020202020204" pitchFamily="34" charset="0"/>
                <a:cs typeface="Arial" panose="020B0604020202020204" pitchFamily="34" charset="0"/>
              </a:rPr>
              <a:t>program VA Italy-Slovenia; Region Puglia, MA of the Interreg Cooperation </a:t>
            </a:r>
            <a:r>
              <a:rPr lang="en-GB" sz="1400" dirty="0">
                <a:solidFill>
                  <a:schemeClr val="tx1"/>
                </a:solidFill>
                <a:latin typeface="Arial" panose="020B0604020202020204" pitchFamily="34" charset="0"/>
                <a:cs typeface="Arial" panose="020B0604020202020204" pitchFamily="34" charset="0"/>
              </a:rPr>
              <a:t>programme</a:t>
            </a:r>
            <a:r>
              <a:rPr lang="en-US" sz="1400" dirty="0">
                <a:solidFill>
                  <a:schemeClr val="tx1"/>
                </a:solidFill>
                <a:latin typeface="Arial" panose="020B0604020202020204" pitchFamily="34" charset="0"/>
                <a:cs typeface="Arial" panose="020B0604020202020204" pitchFamily="34" charset="0"/>
              </a:rPr>
              <a:t> VA Italy-Albania; Bratislava Self-Governing Region, MA of the Interact </a:t>
            </a:r>
            <a:r>
              <a:rPr lang="en-US" sz="1400" dirty="0" err="1">
                <a:solidFill>
                  <a:schemeClr val="tx1"/>
                </a:solidFill>
                <a:latin typeface="Arial" panose="020B0604020202020204" pitchFamily="34" charset="0"/>
                <a:cs typeface="Arial" panose="020B0604020202020204" pitchFamily="34" charset="0"/>
              </a:rPr>
              <a:t>Programme</a:t>
            </a:r>
            <a:r>
              <a:rPr lang="en-US" sz="1400" dirty="0">
                <a:solidFill>
                  <a:schemeClr val="tx1"/>
                </a:solidFill>
                <a:latin typeface="Arial" panose="020B0604020202020204" pitchFamily="34" charset="0"/>
                <a:cs typeface="Arial" panose="020B0604020202020204" pitchFamily="34" charset="0"/>
              </a:rPr>
              <a:t>; Ministry of National Economy (Hungary), MA of the Danube Transnational </a:t>
            </a:r>
            <a:r>
              <a:rPr lang="en-US" sz="1400" dirty="0" err="1">
                <a:solidFill>
                  <a:schemeClr val="tx1"/>
                </a:solidFill>
                <a:latin typeface="Arial" panose="020B0604020202020204" pitchFamily="34" charset="0"/>
                <a:cs typeface="Arial" panose="020B0604020202020204" pitchFamily="34" charset="0"/>
              </a:rPr>
              <a:t>programme</a:t>
            </a:r>
            <a:r>
              <a:rPr lang="en-US" sz="1400" dirty="0">
                <a:solidFill>
                  <a:schemeClr val="tx1"/>
                </a:solidFill>
                <a:latin typeface="Arial" panose="020B0604020202020204" pitchFamily="34" charset="0"/>
                <a:cs typeface="Arial" panose="020B0604020202020204" pitchFamily="34" charset="0"/>
              </a:rPr>
              <a:t>; MA of the Balkan-Mediterranean Interreg </a:t>
            </a:r>
            <a:r>
              <a:rPr lang="en-US" sz="1400" dirty="0" err="1">
                <a:solidFill>
                  <a:schemeClr val="tx1"/>
                </a:solidFill>
                <a:latin typeface="Arial" panose="020B0604020202020204" pitchFamily="34" charset="0"/>
                <a:cs typeface="Arial" panose="020B0604020202020204" pitchFamily="34" charset="0"/>
              </a:rPr>
              <a:t>Programme</a:t>
            </a:r>
            <a:r>
              <a:rPr lang="en-US" sz="1400" dirty="0">
                <a:solidFill>
                  <a:schemeClr val="tx1"/>
                </a:solidFill>
                <a:latin typeface="Arial" panose="020B0604020202020204" pitchFamily="34" charset="0"/>
                <a:cs typeface="Arial" panose="020B0604020202020204" pitchFamily="34" charset="0"/>
              </a:rPr>
              <a:t>.</a:t>
            </a:r>
            <a:endParaRPr lang="it-IT" sz="1400" dirty="0">
              <a:solidFill>
                <a:schemeClr val="tx1"/>
              </a:solidFill>
              <a:latin typeface="Arial" panose="020B0604020202020204" pitchFamily="34" charset="0"/>
              <a:cs typeface="Arial" panose="020B0604020202020204" pitchFamily="34" charset="0"/>
            </a:endParaRPr>
          </a:p>
          <a:p>
            <a:endParaRPr lang="en-US" sz="1400" dirty="0">
              <a:solidFill>
                <a:schemeClr val="tx1"/>
              </a:solidFill>
              <a:latin typeface="Arial" panose="020B0604020202020204" pitchFamily="34" charset="0"/>
              <a:ea typeface="ＭＳ Ｐゴシック" pitchFamily="34" charset="-128"/>
              <a:cs typeface="Arial" panose="020B0604020202020204" pitchFamily="34" charset="0"/>
            </a:endParaRPr>
          </a:p>
        </p:txBody>
      </p:sp>
      <p:pic>
        <p:nvPicPr>
          <p:cNvPr id="5" name="Picture 3" descr="G:\E - Outreach SO4\E3 - Publications\02 - Lay out and corporate id\Templates\ESPON Logo\ESPON-EGTC-logo_2015-12-03_cropped_RGB_slogan.png">
            <a:extLst>
              <a:ext uri="{FF2B5EF4-FFF2-40B4-BE49-F238E27FC236}">
                <a16:creationId xmlns:a16="http://schemas.microsoft.com/office/drawing/2014/main" id="{41AD1ECA-FDEE-41F8-8765-D986F14F10A5}"/>
              </a:ext>
            </a:extLst>
          </p:cNvPr>
          <p:cNvPicPr>
            <a:picLocks noChangeAspect="1" noChangeArrowheads="1"/>
          </p:cNvPicPr>
          <p:nvPr/>
        </p:nvPicPr>
        <p:blipFill>
          <a:blip r:embed="rId3" cstate="print"/>
          <a:srcRect/>
          <a:stretch>
            <a:fillRect/>
          </a:stretch>
        </p:blipFill>
        <p:spPr bwMode="auto">
          <a:xfrm>
            <a:off x="6732338" y="2492896"/>
            <a:ext cx="1703668" cy="828000"/>
          </a:xfrm>
          <a:prstGeom prst="rect">
            <a:avLst/>
          </a:prstGeom>
          <a:noFill/>
        </p:spPr>
      </p:pic>
    </p:spTree>
    <p:extLst>
      <p:ext uri="{BB962C8B-B14F-4D97-AF65-F5344CB8AC3E}">
        <p14:creationId xmlns:p14="http://schemas.microsoft.com/office/powerpoint/2010/main" val="2792736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1E3F18C3-2236-4A41-84E2-72FBDEC404A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6333" y="549000"/>
            <a:ext cx="8151335" cy="5760000"/>
          </a:xfrm>
          <a:prstGeom prst="rect">
            <a:avLst/>
          </a:prstGeom>
        </p:spPr>
      </p:pic>
    </p:spTree>
    <p:extLst>
      <p:ext uri="{BB962C8B-B14F-4D97-AF65-F5344CB8AC3E}">
        <p14:creationId xmlns:p14="http://schemas.microsoft.com/office/powerpoint/2010/main" val="3044412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29F82E0D-28BC-49FD-996B-1751D90336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5538" y="549000"/>
            <a:ext cx="8192924" cy="5760000"/>
          </a:xfrm>
          <a:prstGeom prst="rect">
            <a:avLst/>
          </a:prstGeom>
        </p:spPr>
      </p:pic>
    </p:spTree>
    <p:extLst>
      <p:ext uri="{BB962C8B-B14F-4D97-AF65-F5344CB8AC3E}">
        <p14:creationId xmlns:p14="http://schemas.microsoft.com/office/powerpoint/2010/main" val="2832911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Immagine che contiene testo, mappa&#10;&#10;Descrizione generata con affidabilità molto elevata">
            <a:extLst>
              <a:ext uri="{FF2B5EF4-FFF2-40B4-BE49-F238E27FC236}">
                <a16:creationId xmlns:a16="http://schemas.microsoft.com/office/drawing/2014/main" id="{289DA8A8-5620-4AE1-B823-8C529EA5CAD9}"/>
              </a:ext>
            </a:extLst>
          </p:cNvPr>
          <p:cNvPicPr>
            <a:picLocks noChangeAspect="1"/>
          </p:cNvPicPr>
          <p:nvPr/>
        </p:nvPicPr>
        <p:blipFill rotWithShape="1">
          <a:blip r:embed="rId2">
            <a:extLst>
              <a:ext uri="{28A0092B-C50C-407E-A947-70E740481C1C}">
                <a14:useLocalDpi xmlns:a14="http://schemas.microsoft.com/office/drawing/2010/main" val="0"/>
              </a:ext>
            </a:extLst>
          </a:blip>
          <a:srcRect l="5935" t="8783" r="4742" b="1800"/>
          <a:stretch/>
        </p:blipFill>
        <p:spPr>
          <a:xfrm>
            <a:off x="467544" y="621328"/>
            <a:ext cx="8136904" cy="5760000"/>
          </a:xfrm>
          <a:prstGeom prst="rect">
            <a:avLst/>
          </a:prstGeom>
        </p:spPr>
      </p:pic>
    </p:spTree>
    <p:extLst>
      <p:ext uri="{BB962C8B-B14F-4D97-AF65-F5344CB8AC3E}">
        <p14:creationId xmlns:p14="http://schemas.microsoft.com/office/powerpoint/2010/main" val="418488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0D37D765-413D-4561-A98A-19FCC2D1202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7285" y="225000"/>
            <a:ext cx="6789430" cy="6408000"/>
          </a:xfrm>
          <a:prstGeom prst="rect">
            <a:avLst/>
          </a:prstGeom>
        </p:spPr>
      </p:pic>
    </p:spTree>
    <p:extLst>
      <p:ext uri="{BB962C8B-B14F-4D97-AF65-F5344CB8AC3E}">
        <p14:creationId xmlns:p14="http://schemas.microsoft.com/office/powerpoint/2010/main" val="42206610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afico 2">
            <a:extLst>
              <a:ext uri="{FF2B5EF4-FFF2-40B4-BE49-F238E27FC236}">
                <a16:creationId xmlns:a16="http://schemas.microsoft.com/office/drawing/2014/main" id="{F2569193-D48A-4782-8BB5-B093F7E66786}"/>
              </a:ext>
            </a:extLst>
          </p:cNvPr>
          <p:cNvGraphicFramePr/>
          <p:nvPr>
            <p:extLst>
              <p:ext uri="{D42A27DB-BD31-4B8C-83A1-F6EECF244321}">
                <p14:modId xmlns:p14="http://schemas.microsoft.com/office/powerpoint/2010/main" val="3654536902"/>
              </p:ext>
            </p:extLst>
          </p:nvPr>
        </p:nvGraphicFramePr>
        <p:xfrm>
          <a:off x="503548" y="1005809"/>
          <a:ext cx="8136904" cy="4716000"/>
        </p:xfrm>
        <a:graphic>
          <a:graphicData uri="http://schemas.openxmlformats.org/drawingml/2006/chart">
            <c:chart xmlns:c="http://schemas.openxmlformats.org/drawingml/2006/chart" xmlns:r="http://schemas.openxmlformats.org/officeDocument/2006/relationships" r:id="rId2"/>
          </a:graphicData>
        </a:graphic>
      </p:graphicFrame>
      <p:sp>
        <p:nvSpPr>
          <p:cNvPr id="5" name="Titel 1">
            <a:extLst>
              <a:ext uri="{FF2B5EF4-FFF2-40B4-BE49-F238E27FC236}">
                <a16:creationId xmlns:a16="http://schemas.microsoft.com/office/drawing/2014/main" id="{14F313C5-6910-4B87-8F1D-A8FC547CDC46}"/>
              </a:ext>
            </a:extLst>
          </p:cNvPr>
          <p:cNvSpPr txBox="1">
            <a:spLocks/>
          </p:cNvSpPr>
          <p:nvPr/>
        </p:nvSpPr>
        <p:spPr>
          <a:xfrm>
            <a:off x="35496" y="188640"/>
            <a:ext cx="8784977" cy="80400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a-DK" sz="3600" dirty="0"/>
              <a:t>Flow of asylum seekers </a:t>
            </a:r>
            <a:r>
              <a:rPr lang="da-DK" sz="1800" dirty="0"/>
              <a:t>(source: applied during the year, UNHCR)</a:t>
            </a:r>
            <a:endParaRPr lang="da-DK" dirty="0"/>
          </a:p>
        </p:txBody>
      </p:sp>
    </p:spTree>
    <p:extLst>
      <p:ext uri="{BB962C8B-B14F-4D97-AF65-F5344CB8AC3E}">
        <p14:creationId xmlns:p14="http://schemas.microsoft.com/office/powerpoint/2010/main" val="9460311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ico 3">
            <a:extLst>
              <a:ext uri="{FF2B5EF4-FFF2-40B4-BE49-F238E27FC236}">
                <a16:creationId xmlns:a16="http://schemas.microsoft.com/office/drawing/2014/main" id="{489A8C5E-0D83-4B81-8502-AFCBD5DF70AD}"/>
              </a:ext>
            </a:extLst>
          </p:cNvPr>
          <p:cNvGraphicFramePr/>
          <p:nvPr>
            <p:extLst>
              <p:ext uri="{D42A27DB-BD31-4B8C-83A1-F6EECF244321}">
                <p14:modId xmlns:p14="http://schemas.microsoft.com/office/powerpoint/2010/main" val="3925930021"/>
              </p:ext>
            </p:extLst>
          </p:nvPr>
        </p:nvGraphicFramePr>
        <p:xfrm>
          <a:off x="648000" y="1179000"/>
          <a:ext cx="7848000" cy="4932000"/>
        </p:xfrm>
        <a:graphic>
          <a:graphicData uri="http://schemas.openxmlformats.org/drawingml/2006/chart">
            <c:chart xmlns:c="http://schemas.openxmlformats.org/drawingml/2006/chart" xmlns:r="http://schemas.openxmlformats.org/officeDocument/2006/relationships" r:id="rId2"/>
          </a:graphicData>
        </a:graphic>
      </p:graphicFrame>
      <p:sp>
        <p:nvSpPr>
          <p:cNvPr id="5" name="Titel 1">
            <a:extLst>
              <a:ext uri="{FF2B5EF4-FFF2-40B4-BE49-F238E27FC236}">
                <a16:creationId xmlns:a16="http://schemas.microsoft.com/office/drawing/2014/main" id="{14F313C5-6910-4B87-8F1D-A8FC547CDC46}"/>
              </a:ext>
            </a:extLst>
          </p:cNvPr>
          <p:cNvSpPr txBox="1">
            <a:spLocks/>
          </p:cNvSpPr>
          <p:nvPr/>
        </p:nvSpPr>
        <p:spPr>
          <a:xfrm>
            <a:off x="35496" y="188640"/>
            <a:ext cx="8784977" cy="804003"/>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a-DK" sz="3600" dirty="0"/>
              <a:t>Flow of asylum seekers </a:t>
            </a:r>
            <a:r>
              <a:rPr lang="da-DK" sz="1800" dirty="0"/>
              <a:t>(source: applied during the year, UNHCR)</a:t>
            </a:r>
            <a:endParaRPr lang="da-DK" dirty="0"/>
          </a:p>
        </p:txBody>
      </p:sp>
    </p:spTree>
    <p:extLst>
      <p:ext uri="{BB962C8B-B14F-4D97-AF65-F5344CB8AC3E}">
        <p14:creationId xmlns:p14="http://schemas.microsoft.com/office/powerpoint/2010/main" val="26151316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06F60F95-A3A8-459E-8BC4-5CA37BDE55DF}"/>
              </a:ext>
            </a:extLst>
          </p:cNvPr>
          <p:cNvSpPr txBox="1">
            <a:spLocks/>
          </p:cNvSpPr>
          <p:nvPr/>
        </p:nvSpPr>
        <p:spPr>
          <a:xfrm>
            <a:off x="53768" y="99568"/>
            <a:ext cx="9036464" cy="630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a-DK" sz="2800" dirty="0">
                <a:latin typeface="Arial" panose="020B0604020202020204" pitchFamily="34" charset="0"/>
                <a:cs typeface="Arial" panose="020B0604020202020204" pitchFamily="34" charset="0"/>
              </a:rPr>
              <a:t>Total detections of illegal crossings and sea arrivals</a:t>
            </a:r>
          </a:p>
        </p:txBody>
      </p:sp>
      <p:graphicFrame>
        <p:nvGraphicFramePr>
          <p:cNvPr id="4" name="Grafico 3">
            <a:extLst>
              <a:ext uri="{FF2B5EF4-FFF2-40B4-BE49-F238E27FC236}">
                <a16:creationId xmlns:a16="http://schemas.microsoft.com/office/drawing/2014/main" id="{182C5D66-7B1C-4A6E-8B44-A063BF743093}"/>
              </a:ext>
            </a:extLst>
          </p:cNvPr>
          <p:cNvGraphicFramePr>
            <a:graphicFrameLocks/>
          </p:cNvGraphicFramePr>
          <p:nvPr>
            <p:extLst>
              <p:ext uri="{D42A27DB-BD31-4B8C-83A1-F6EECF244321}">
                <p14:modId xmlns:p14="http://schemas.microsoft.com/office/powerpoint/2010/main" val="350601747"/>
              </p:ext>
            </p:extLst>
          </p:nvPr>
        </p:nvGraphicFramePr>
        <p:xfrm>
          <a:off x="377371" y="1359567"/>
          <a:ext cx="8227077" cy="4768865"/>
        </p:xfrm>
        <a:graphic>
          <a:graphicData uri="http://schemas.openxmlformats.org/drawingml/2006/chart">
            <c:chart xmlns:c="http://schemas.openxmlformats.org/drawingml/2006/chart" xmlns:r="http://schemas.openxmlformats.org/officeDocument/2006/relationships" r:id="rId2"/>
          </a:graphicData>
        </a:graphic>
      </p:graphicFrame>
      <p:sp>
        <p:nvSpPr>
          <p:cNvPr id="5" name="CasellaDiTesto 4">
            <a:extLst>
              <a:ext uri="{FF2B5EF4-FFF2-40B4-BE49-F238E27FC236}">
                <a16:creationId xmlns:a16="http://schemas.microsoft.com/office/drawing/2014/main" id="{43D783D3-B932-4B0E-BBCC-936C1CB747D8}"/>
              </a:ext>
            </a:extLst>
          </p:cNvPr>
          <p:cNvSpPr txBox="1"/>
          <p:nvPr/>
        </p:nvSpPr>
        <p:spPr>
          <a:xfrm>
            <a:off x="2267744" y="591068"/>
            <a:ext cx="6460679" cy="276999"/>
          </a:xfrm>
          <a:prstGeom prst="rect">
            <a:avLst/>
          </a:prstGeom>
          <a:noFill/>
        </p:spPr>
        <p:txBody>
          <a:bodyPr wrap="none" rtlCol="0">
            <a:spAutoFit/>
          </a:bodyPr>
          <a:lstStyle/>
          <a:p>
            <a:r>
              <a:rPr lang="it-IT" sz="1200" b="1" dirty="0">
                <a:latin typeface="Arial" panose="020B0604020202020204" pitchFamily="34" charset="0"/>
                <a:cs typeface="Arial" panose="020B0604020202020204" pitchFamily="34" charset="0"/>
              </a:rPr>
              <a:t>Western </a:t>
            </a:r>
            <a:r>
              <a:rPr lang="it-IT" sz="1200" b="1" dirty="0" err="1">
                <a:latin typeface="Arial" panose="020B0604020202020204" pitchFamily="34" charset="0"/>
                <a:cs typeface="Arial" panose="020B0604020202020204" pitchFamily="34" charset="0"/>
              </a:rPr>
              <a:t>Balkans</a:t>
            </a:r>
            <a:r>
              <a:rPr lang="it-IT" sz="1200" b="1" dirty="0">
                <a:latin typeface="Arial" panose="020B0604020202020204" pitchFamily="34" charset="0"/>
                <a:cs typeface="Arial" panose="020B0604020202020204" pitchFamily="34" charset="0"/>
              </a:rPr>
              <a:t>, Source: FRONTEX. Sea </a:t>
            </a:r>
            <a:r>
              <a:rPr lang="it-IT" sz="1200" b="1" dirty="0" err="1">
                <a:latin typeface="Arial" panose="020B0604020202020204" pitchFamily="34" charset="0"/>
                <a:cs typeface="Arial" panose="020B0604020202020204" pitchFamily="34" charset="0"/>
              </a:rPr>
              <a:t>arrivals</a:t>
            </a:r>
            <a:r>
              <a:rPr lang="it-IT" sz="1200" b="1" dirty="0">
                <a:latin typeface="Arial" panose="020B0604020202020204" pitchFamily="34" charset="0"/>
                <a:cs typeface="Arial" panose="020B0604020202020204" pitchFamily="34" charset="0"/>
              </a:rPr>
              <a:t> in </a:t>
            </a:r>
            <a:r>
              <a:rPr lang="it-IT" sz="1200" b="1" dirty="0" err="1">
                <a:latin typeface="Arial" panose="020B0604020202020204" pitchFamily="34" charset="0"/>
                <a:cs typeface="Arial" panose="020B0604020202020204" pitchFamily="34" charset="0"/>
              </a:rPr>
              <a:t>Greece</a:t>
            </a:r>
            <a:r>
              <a:rPr lang="it-IT" sz="1200" b="1" dirty="0">
                <a:latin typeface="Arial" panose="020B0604020202020204" pitchFamily="34" charset="0"/>
                <a:cs typeface="Arial" panose="020B0604020202020204" pitchFamily="34" charset="0"/>
              </a:rPr>
              <a:t> and </a:t>
            </a:r>
            <a:r>
              <a:rPr lang="it-IT" sz="1200" b="1" dirty="0" err="1">
                <a:latin typeface="Arial" panose="020B0604020202020204" pitchFamily="34" charset="0"/>
                <a:cs typeface="Arial" panose="020B0604020202020204" pitchFamily="34" charset="0"/>
              </a:rPr>
              <a:t>Italy</a:t>
            </a:r>
            <a:r>
              <a:rPr lang="it-IT" sz="1200" b="1" dirty="0">
                <a:latin typeface="Arial" panose="020B0604020202020204" pitchFamily="34" charset="0"/>
                <a:cs typeface="Arial" panose="020B0604020202020204" pitchFamily="34" charset="0"/>
              </a:rPr>
              <a:t>, Source: UNHCR</a:t>
            </a:r>
          </a:p>
        </p:txBody>
      </p:sp>
    </p:spTree>
    <p:extLst>
      <p:ext uri="{BB962C8B-B14F-4D97-AF65-F5344CB8AC3E}">
        <p14:creationId xmlns:p14="http://schemas.microsoft.com/office/powerpoint/2010/main" val="4015367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90" y="0"/>
            <a:ext cx="9144000" cy="6715276"/>
          </a:xfrm>
          <a:prstGeom prst="rect">
            <a:avLst/>
          </a:prstGeom>
        </p:spPr>
      </p:pic>
      <p:sp>
        <p:nvSpPr>
          <p:cNvPr id="3" name="Text Placeholder 2">
            <a:extLst>
              <a:ext uri="{FF2B5EF4-FFF2-40B4-BE49-F238E27FC236}">
                <a16:creationId xmlns:a16="http://schemas.microsoft.com/office/drawing/2014/main" id="{4FBC79D6-8BC9-4DDC-BC2C-C900EA2E4E71}"/>
              </a:ext>
            </a:extLst>
          </p:cNvPr>
          <p:cNvSpPr txBox="1">
            <a:spLocks/>
          </p:cNvSpPr>
          <p:nvPr/>
        </p:nvSpPr>
        <p:spPr>
          <a:xfrm>
            <a:off x="683567" y="1916832"/>
            <a:ext cx="7704857" cy="1008112"/>
          </a:xfrm>
          <a:prstGeom prst="rect">
            <a:avLst/>
          </a:prstGeom>
        </p:spPr>
        <p:txBody>
          <a:bodyPr vert="horz" lIns="91440" tIns="45720" rIns="91440" bIns="45720" rtlCol="0" anchor="ctr">
            <a:normAutofit fontScale="92500" lnSpcReduction="20000"/>
          </a:bodyPr>
          <a:lstStyle>
            <a:defPPr>
              <a:defRPr lang="it-I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300"/>
              </a:spcBef>
            </a:pPr>
            <a:r>
              <a:rPr lang="da-DK" sz="1800" b="1" i="1" dirty="0">
                <a:solidFill>
                  <a:schemeClr val="tx1"/>
                </a:solidFill>
                <a:latin typeface="Arial" panose="020B0604020202020204" pitchFamily="34" charset="0"/>
                <a:cs typeface="Arial" panose="020B0604020202020204" pitchFamily="34" charset="0"/>
              </a:rPr>
              <a:t>Comparative analysis of migration flows</a:t>
            </a:r>
            <a:br>
              <a:rPr lang="da-DK" sz="1800" i="1" dirty="0">
                <a:solidFill>
                  <a:schemeClr val="tx1"/>
                </a:solidFill>
                <a:latin typeface="Arial" panose="020B0604020202020204" pitchFamily="34" charset="0"/>
                <a:cs typeface="Arial" panose="020B0604020202020204" pitchFamily="34" charset="0"/>
              </a:rPr>
            </a:br>
            <a:br>
              <a:rPr lang="da-DK" sz="1800" i="1" dirty="0">
                <a:solidFill>
                  <a:schemeClr val="tx1"/>
                </a:solidFill>
                <a:latin typeface="Arial" panose="020B0604020202020204" pitchFamily="34" charset="0"/>
                <a:cs typeface="Arial" panose="020B0604020202020204" pitchFamily="34" charset="0"/>
              </a:rPr>
            </a:br>
            <a:r>
              <a:rPr lang="en-US" sz="1800" i="1" dirty="0">
                <a:solidFill>
                  <a:schemeClr val="tx1"/>
                </a:solidFill>
                <a:latin typeface="Arial" panose="020B0604020202020204" pitchFamily="34" charset="0"/>
                <a:cs typeface="Arial" panose="020B0604020202020204" pitchFamily="34" charset="0"/>
              </a:rPr>
              <a:t>Secondary movements of rejected asylum applicants – the case of SEE6 countries</a:t>
            </a:r>
          </a:p>
        </p:txBody>
      </p:sp>
    </p:spTree>
    <p:extLst>
      <p:ext uri="{BB962C8B-B14F-4D97-AF65-F5344CB8AC3E}">
        <p14:creationId xmlns:p14="http://schemas.microsoft.com/office/powerpoint/2010/main" val="27155401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itolo 2">
            <a:extLst>
              <a:ext uri="{FF2B5EF4-FFF2-40B4-BE49-F238E27FC236}">
                <a16:creationId xmlns:a16="http://schemas.microsoft.com/office/drawing/2014/main" id="{55F0DF87-B99B-4546-B2AA-14D9FADD5A7F}"/>
              </a:ext>
            </a:extLst>
          </p:cNvPr>
          <p:cNvSpPr txBox="1">
            <a:spLocks/>
          </p:cNvSpPr>
          <p:nvPr/>
        </p:nvSpPr>
        <p:spPr>
          <a:xfrm>
            <a:off x="683568" y="1916832"/>
            <a:ext cx="7704856" cy="12600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000" i="1" dirty="0">
                <a:latin typeface="Arial" panose="020B0604020202020204" pitchFamily="34" charset="0"/>
                <a:cs typeface="Arial" panose="020B0604020202020204" pitchFamily="34" charset="0"/>
              </a:rPr>
              <a:t>Asylum applicants (selected countries) to Central and Northern Europe, 2008-2016</a:t>
            </a:r>
            <a:endParaRPr lang="en-US" sz="2000" dirty="0">
              <a:latin typeface="Arial" panose="020B0604020202020204" pitchFamily="34" charset="0"/>
              <a:cs typeface="Arial" panose="020B0604020202020204" pitchFamily="34" charset="0"/>
            </a:endParaRPr>
          </a:p>
        </p:txBody>
      </p:sp>
      <p:graphicFrame>
        <p:nvGraphicFramePr>
          <p:cNvPr id="4" name="Grafico 3">
            <a:extLst>
              <a:ext uri="{FF2B5EF4-FFF2-40B4-BE49-F238E27FC236}">
                <a16:creationId xmlns:a16="http://schemas.microsoft.com/office/drawing/2014/main" id="{9E611B27-E0DD-4754-8489-467782EB3BDB}"/>
              </a:ext>
            </a:extLst>
          </p:cNvPr>
          <p:cNvGraphicFramePr/>
          <p:nvPr>
            <p:extLst>
              <p:ext uri="{D42A27DB-BD31-4B8C-83A1-F6EECF244321}">
                <p14:modId xmlns:p14="http://schemas.microsoft.com/office/powerpoint/2010/main" val="1583968254"/>
              </p:ext>
            </p:extLst>
          </p:nvPr>
        </p:nvGraphicFramePr>
        <p:xfrm>
          <a:off x="755576" y="2564904"/>
          <a:ext cx="7560840" cy="40005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54520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graphicFrame>
        <p:nvGraphicFramePr>
          <p:cNvPr id="5" name="Tabella 4">
            <a:extLst>
              <a:ext uri="{FF2B5EF4-FFF2-40B4-BE49-F238E27FC236}">
                <a16:creationId xmlns:a16="http://schemas.microsoft.com/office/drawing/2014/main" id="{6124CD4E-3476-45C3-8BDC-901DC1F166F6}"/>
              </a:ext>
            </a:extLst>
          </p:cNvPr>
          <p:cNvGraphicFramePr>
            <a:graphicFrameLocks noGrp="1"/>
          </p:cNvGraphicFramePr>
          <p:nvPr>
            <p:extLst>
              <p:ext uri="{D42A27DB-BD31-4B8C-83A1-F6EECF244321}">
                <p14:modId xmlns:p14="http://schemas.microsoft.com/office/powerpoint/2010/main" val="922638226"/>
              </p:ext>
            </p:extLst>
          </p:nvPr>
        </p:nvGraphicFramePr>
        <p:xfrm>
          <a:off x="2051720" y="2852936"/>
          <a:ext cx="5409061" cy="3605696"/>
        </p:xfrm>
        <a:graphic>
          <a:graphicData uri="http://schemas.openxmlformats.org/drawingml/2006/table">
            <a:tbl>
              <a:tblPr>
                <a:tableStyleId>{18603FDC-E32A-4AB5-989C-0864C3EAD2B8}</a:tableStyleId>
              </a:tblPr>
              <a:tblGrid>
                <a:gridCol w="772723">
                  <a:extLst>
                    <a:ext uri="{9D8B030D-6E8A-4147-A177-3AD203B41FA5}">
                      <a16:colId xmlns:a16="http://schemas.microsoft.com/office/drawing/2014/main" val="2895507174"/>
                    </a:ext>
                  </a:extLst>
                </a:gridCol>
                <a:gridCol w="772723">
                  <a:extLst>
                    <a:ext uri="{9D8B030D-6E8A-4147-A177-3AD203B41FA5}">
                      <a16:colId xmlns:a16="http://schemas.microsoft.com/office/drawing/2014/main" val="3963129146"/>
                    </a:ext>
                  </a:extLst>
                </a:gridCol>
                <a:gridCol w="772723">
                  <a:extLst>
                    <a:ext uri="{9D8B030D-6E8A-4147-A177-3AD203B41FA5}">
                      <a16:colId xmlns:a16="http://schemas.microsoft.com/office/drawing/2014/main" val="143600547"/>
                    </a:ext>
                  </a:extLst>
                </a:gridCol>
                <a:gridCol w="772723">
                  <a:extLst>
                    <a:ext uri="{9D8B030D-6E8A-4147-A177-3AD203B41FA5}">
                      <a16:colId xmlns:a16="http://schemas.microsoft.com/office/drawing/2014/main" val="3624890828"/>
                    </a:ext>
                  </a:extLst>
                </a:gridCol>
                <a:gridCol w="772723">
                  <a:extLst>
                    <a:ext uri="{9D8B030D-6E8A-4147-A177-3AD203B41FA5}">
                      <a16:colId xmlns:a16="http://schemas.microsoft.com/office/drawing/2014/main" val="3297410100"/>
                    </a:ext>
                  </a:extLst>
                </a:gridCol>
                <a:gridCol w="772723">
                  <a:extLst>
                    <a:ext uri="{9D8B030D-6E8A-4147-A177-3AD203B41FA5}">
                      <a16:colId xmlns:a16="http://schemas.microsoft.com/office/drawing/2014/main" val="3052769670"/>
                    </a:ext>
                  </a:extLst>
                </a:gridCol>
                <a:gridCol w="772723">
                  <a:extLst>
                    <a:ext uri="{9D8B030D-6E8A-4147-A177-3AD203B41FA5}">
                      <a16:colId xmlns:a16="http://schemas.microsoft.com/office/drawing/2014/main" val="802402658"/>
                    </a:ext>
                  </a:extLst>
                </a:gridCol>
              </a:tblGrid>
              <a:tr h="450712">
                <a:tc>
                  <a:txBody>
                    <a:bodyPr/>
                    <a:lstStyle/>
                    <a:p>
                      <a:pPr algn="ctr" fontAlgn="b"/>
                      <a:endParaRPr lang="it-IT" sz="11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600" u="none" strike="noStrike" dirty="0">
                          <a:effectLst/>
                        </a:rPr>
                        <a:t>AL</a:t>
                      </a:r>
                      <a:endParaRPr lang="it-IT" sz="16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600" u="none" strike="noStrike">
                          <a:effectLst/>
                        </a:rPr>
                        <a:t>BA</a:t>
                      </a:r>
                      <a:endParaRPr lang="it-IT" sz="160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600" u="none" strike="noStrike" dirty="0">
                          <a:effectLst/>
                        </a:rPr>
                        <a:t>MK</a:t>
                      </a:r>
                      <a:endParaRPr lang="it-IT" sz="16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600" u="none" strike="noStrike" dirty="0">
                          <a:effectLst/>
                        </a:rPr>
                        <a:t>ME</a:t>
                      </a:r>
                      <a:endParaRPr lang="it-IT" sz="16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600" u="none" strike="noStrike" dirty="0">
                          <a:effectLst/>
                        </a:rPr>
                        <a:t>RS</a:t>
                      </a:r>
                      <a:endParaRPr lang="it-IT" sz="16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600" u="none" strike="noStrike" dirty="0">
                          <a:effectLst/>
                        </a:rPr>
                        <a:t>XK</a:t>
                      </a:r>
                      <a:endParaRPr lang="it-IT" sz="16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945625588"/>
                  </a:ext>
                </a:extLst>
              </a:tr>
              <a:tr h="450712">
                <a:tc>
                  <a:txBody>
                    <a:bodyPr/>
                    <a:lstStyle/>
                    <a:p>
                      <a:pPr algn="ctr" fontAlgn="b"/>
                      <a:r>
                        <a:rPr lang="it-IT" sz="1000" u="none" strike="noStrike" dirty="0" err="1">
                          <a:effectLst/>
                        </a:rPr>
                        <a:t>Belgium</a:t>
                      </a:r>
                      <a:endParaRPr lang="it-IT" sz="1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95,0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100,0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97,8</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95,6</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205066354"/>
                  </a:ext>
                </a:extLst>
              </a:tr>
              <a:tr h="450712">
                <a:tc>
                  <a:txBody>
                    <a:bodyPr/>
                    <a:lstStyle/>
                    <a:p>
                      <a:pPr algn="ctr" fontAlgn="b"/>
                      <a:r>
                        <a:rPr lang="it-IT" sz="1000" u="none" strike="noStrike">
                          <a:effectLst/>
                        </a:rPr>
                        <a:t>Denmark</a:t>
                      </a:r>
                      <a:endParaRPr lang="it-IT" sz="100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100,0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a:t>
                      </a:r>
                      <a:endParaRPr lang="it-IT" sz="1200" b="0"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a:t>
                      </a:r>
                      <a:endParaRPr lang="it-IT" sz="1200" b="0"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 -</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2545706201"/>
                  </a:ext>
                </a:extLst>
              </a:tr>
              <a:tr h="450712">
                <a:tc>
                  <a:txBody>
                    <a:bodyPr/>
                    <a:lstStyle/>
                    <a:p>
                      <a:pPr algn="ctr" fontAlgn="b"/>
                      <a:r>
                        <a:rPr lang="en-US" sz="1000" u="none" strike="noStrike" dirty="0">
                          <a:effectLst/>
                        </a:rPr>
                        <a:t>Germany</a:t>
                      </a:r>
                      <a:endParaRPr lang="en-US" sz="1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99,8</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98,8</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99,1</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99,0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99,4</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99,5</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901021060"/>
                  </a:ext>
                </a:extLst>
              </a:tr>
              <a:tr h="450712">
                <a:tc>
                  <a:txBody>
                    <a:bodyPr/>
                    <a:lstStyle/>
                    <a:p>
                      <a:pPr algn="ctr" fontAlgn="b"/>
                      <a:r>
                        <a:rPr lang="it-IT" sz="1000" u="none" strike="noStrike">
                          <a:effectLst/>
                        </a:rPr>
                        <a:t>France</a:t>
                      </a:r>
                      <a:endParaRPr lang="it-IT" sz="100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85,1</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87,5</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95,7</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93,3</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80,6</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85,2</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4088031749"/>
                  </a:ext>
                </a:extLst>
              </a:tr>
              <a:tr h="450712">
                <a:tc>
                  <a:txBody>
                    <a:bodyPr/>
                    <a:lstStyle/>
                    <a:p>
                      <a:pPr algn="ctr" fontAlgn="b"/>
                      <a:r>
                        <a:rPr lang="it-IT" sz="1000" u="none" strike="noStrike">
                          <a:effectLst/>
                        </a:rPr>
                        <a:t>Netherlands</a:t>
                      </a:r>
                      <a:endParaRPr lang="it-IT" sz="100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100,0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0,0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100,0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299920380"/>
                  </a:ext>
                </a:extLst>
              </a:tr>
              <a:tr h="450712">
                <a:tc>
                  <a:txBody>
                    <a:bodyPr/>
                    <a:lstStyle/>
                    <a:p>
                      <a:pPr algn="ctr" fontAlgn="b"/>
                      <a:r>
                        <a:rPr lang="it-IT" sz="1000" u="none" strike="noStrike">
                          <a:effectLst/>
                        </a:rPr>
                        <a:t>Austria</a:t>
                      </a:r>
                      <a:endParaRPr lang="it-IT" sz="100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90,9</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100,0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92,0</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96,7</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2203441604"/>
                  </a:ext>
                </a:extLst>
              </a:tr>
              <a:tr h="450712">
                <a:tc>
                  <a:txBody>
                    <a:bodyPr/>
                    <a:lstStyle/>
                    <a:p>
                      <a:pPr algn="ctr" fontAlgn="b"/>
                      <a:r>
                        <a:rPr lang="it-IT" sz="1000" u="none" strike="noStrike">
                          <a:effectLst/>
                        </a:rPr>
                        <a:t>Sweden</a:t>
                      </a:r>
                      <a:endParaRPr lang="it-IT" sz="100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98,0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97,6</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95,3</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a:effectLst/>
                        </a:rPr>
                        <a:t>100,0</a:t>
                      </a:r>
                      <a:endParaRPr lang="it-IT" sz="12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90,1</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b"/>
                      <a:r>
                        <a:rPr lang="it-IT" sz="1200" u="none" strike="noStrike" dirty="0">
                          <a:effectLst/>
                        </a:rPr>
                        <a:t>97,1</a:t>
                      </a:r>
                      <a:endParaRPr lang="it-IT"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1603430337"/>
                  </a:ext>
                </a:extLst>
              </a:tr>
            </a:tbl>
          </a:graphicData>
        </a:graphic>
      </p:graphicFrame>
      <p:sp>
        <p:nvSpPr>
          <p:cNvPr id="7" name="Titolo 2">
            <a:extLst>
              <a:ext uri="{FF2B5EF4-FFF2-40B4-BE49-F238E27FC236}">
                <a16:creationId xmlns:a16="http://schemas.microsoft.com/office/drawing/2014/main" id="{A8D297B1-FF0A-49FD-A664-4E75DC7C0A06}"/>
              </a:ext>
            </a:extLst>
          </p:cNvPr>
          <p:cNvSpPr txBox="1">
            <a:spLocks/>
          </p:cNvSpPr>
          <p:nvPr/>
        </p:nvSpPr>
        <p:spPr>
          <a:xfrm>
            <a:off x="683568" y="1916832"/>
            <a:ext cx="7704856" cy="68084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000" i="1" dirty="0">
                <a:latin typeface="Arial" panose="020B0604020202020204" pitchFamily="34" charset="0"/>
                <a:cs typeface="Arial" panose="020B0604020202020204" pitchFamily="34" charset="0"/>
              </a:rPr>
              <a:t>Asylum applicants (selected countries) to Central and Northern Europe, 2008-2016 – rejection rate, 2015 (%)</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8078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84"/>
            <a:ext cx="9144000" cy="6715276"/>
          </a:xfrm>
          <a:prstGeom prst="rect">
            <a:avLst/>
          </a:prstGeom>
        </p:spPr>
      </p:pic>
      <p:sp>
        <p:nvSpPr>
          <p:cNvPr id="3" name="Text Placeholder 2">
            <a:extLst>
              <a:ext uri="{FF2B5EF4-FFF2-40B4-BE49-F238E27FC236}">
                <a16:creationId xmlns:a16="http://schemas.microsoft.com/office/drawing/2014/main" id="{4FBC79D6-8BC9-4DDC-BC2C-C900EA2E4E71}"/>
              </a:ext>
            </a:extLst>
          </p:cNvPr>
          <p:cNvSpPr txBox="1">
            <a:spLocks/>
          </p:cNvSpPr>
          <p:nvPr/>
        </p:nvSpPr>
        <p:spPr>
          <a:xfrm>
            <a:off x="683567" y="1988840"/>
            <a:ext cx="7776865" cy="936104"/>
          </a:xfrm>
          <a:prstGeom prst="rect">
            <a:avLst/>
          </a:prstGeom>
        </p:spPr>
        <p:txBody>
          <a:bodyPr vert="horz" lIns="91440" tIns="45720" rIns="91440" bIns="45720" rtlCol="0" anchor="ctr">
            <a:normAutofit/>
          </a:bodyPr>
          <a:lstStyle>
            <a:defPPr>
              <a:defRPr lang="it-I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sz="2400" b="1" dirty="0" err="1">
                <a:solidFill>
                  <a:schemeClr val="tx1"/>
                </a:solidFill>
                <a:latin typeface="Arial" panose="020B0604020202020204" pitchFamily="34" charset="0"/>
                <a:cs typeface="Arial" panose="020B0604020202020204" pitchFamily="34" charset="0"/>
              </a:rPr>
              <a:t>About</a:t>
            </a:r>
            <a:r>
              <a:rPr lang="it-IT" sz="2400" b="1" dirty="0">
                <a:solidFill>
                  <a:schemeClr val="tx1"/>
                </a:solidFill>
                <a:latin typeface="Arial" panose="020B0604020202020204" pitchFamily="34" charset="0"/>
                <a:cs typeface="Arial" panose="020B0604020202020204" pitchFamily="34" charset="0"/>
              </a:rPr>
              <a:t> the </a:t>
            </a:r>
            <a:r>
              <a:rPr lang="it-IT" sz="2400" b="1" dirty="0" err="1">
                <a:solidFill>
                  <a:schemeClr val="tx1"/>
                </a:solidFill>
                <a:latin typeface="Arial" panose="020B0604020202020204" pitchFamily="34" charset="0"/>
                <a:cs typeface="Arial" panose="020B0604020202020204" pitchFamily="34" charset="0"/>
              </a:rPr>
              <a:t>project</a:t>
            </a:r>
            <a:endParaRPr lang="it-IT" sz="2400" b="1" dirty="0">
              <a:solidFill>
                <a:schemeClr val="tx1"/>
              </a:solidFill>
              <a:latin typeface="Arial" panose="020B0604020202020204" pitchFamily="34" charset="0"/>
              <a:cs typeface="Arial" panose="020B0604020202020204" pitchFamily="34" charset="0"/>
            </a:endParaRPr>
          </a:p>
          <a:p>
            <a:pPr algn="ctr"/>
            <a:endParaRPr lang="en-US" sz="1400" dirty="0">
              <a:solidFill>
                <a:schemeClr val="tx1"/>
              </a:solidFill>
              <a:latin typeface="Arial" charset="0"/>
              <a:cs typeface="Arial" charset="0"/>
            </a:endParaRPr>
          </a:p>
        </p:txBody>
      </p:sp>
    </p:spTree>
    <p:extLst>
      <p:ext uri="{BB962C8B-B14F-4D97-AF65-F5344CB8AC3E}">
        <p14:creationId xmlns:p14="http://schemas.microsoft.com/office/powerpoint/2010/main" val="22895843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itel 1">
            <a:extLst>
              <a:ext uri="{FF2B5EF4-FFF2-40B4-BE49-F238E27FC236}">
                <a16:creationId xmlns:a16="http://schemas.microsoft.com/office/drawing/2014/main" id="{270D8DC6-37C8-408F-929C-FD6443998AE7}"/>
              </a:ext>
            </a:extLst>
          </p:cNvPr>
          <p:cNvSpPr txBox="1">
            <a:spLocks/>
          </p:cNvSpPr>
          <p:nvPr/>
        </p:nvSpPr>
        <p:spPr>
          <a:xfrm>
            <a:off x="683568" y="1844824"/>
            <a:ext cx="7677506" cy="45331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a-DK" sz="2600" dirty="0">
                <a:latin typeface="Arial" panose="020B0604020202020204" pitchFamily="34" charset="0"/>
                <a:cs typeface="Arial" panose="020B0604020202020204" pitchFamily="34" charset="0"/>
              </a:rPr>
              <a:t>Recommendations</a:t>
            </a:r>
          </a:p>
        </p:txBody>
      </p:sp>
      <p:sp>
        <p:nvSpPr>
          <p:cNvPr id="4" name="Pladsholder til tekst 5">
            <a:extLst>
              <a:ext uri="{FF2B5EF4-FFF2-40B4-BE49-F238E27FC236}">
                <a16:creationId xmlns:a16="http://schemas.microsoft.com/office/drawing/2014/main" id="{378B95EC-D16B-4952-9572-9E5AC7A3F417}"/>
              </a:ext>
            </a:extLst>
          </p:cNvPr>
          <p:cNvSpPr txBox="1">
            <a:spLocks/>
          </p:cNvSpPr>
          <p:nvPr/>
        </p:nvSpPr>
        <p:spPr>
          <a:xfrm>
            <a:off x="683568" y="2348880"/>
            <a:ext cx="7776864" cy="4140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6213"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Realization of systematic surveys and databases containing socio-economic information about newcomers, which can be accessed and updated at any time by public authorities.</a:t>
            </a:r>
            <a:endParaRPr lang="en-US" sz="1550" dirty="0">
              <a:latin typeface="Arial" panose="020B0604020202020204" pitchFamily="34" charset="0"/>
              <a:cs typeface="Arial" panose="020B0604020202020204" pitchFamily="34" charset="0"/>
            </a:endParaRPr>
          </a:p>
          <a:p>
            <a:pPr marL="176213" indent="-176213" algn="just">
              <a:buClr>
                <a:srgbClr val="C00000"/>
              </a:buClr>
              <a:buFont typeface="Wingdings" panose="05000000000000000000" pitchFamily="2" charset="2"/>
              <a:buChar char="§"/>
            </a:pPr>
            <a:r>
              <a:rPr lang="en-US" sz="1550" dirty="0">
                <a:latin typeface="Arial" panose="020B0604020202020204" pitchFamily="34" charset="0"/>
                <a:cs typeface="Arial" panose="020B0604020202020204" pitchFamily="34" charset="0"/>
              </a:rPr>
              <a:t>E</a:t>
            </a:r>
            <a:r>
              <a:rPr lang="en-GB" sz="1550" dirty="0" err="1">
                <a:latin typeface="Arial" panose="020B0604020202020204" pitchFamily="34" charset="0"/>
                <a:cs typeface="Arial" panose="020B0604020202020204" pitchFamily="34" charset="0"/>
              </a:rPr>
              <a:t>stablishment</a:t>
            </a:r>
            <a:r>
              <a:rPr lang="en-GB" sz="1550" dirty="0">
                <a:latin typeface="Arial" panose="020B0604020202020204" pitchFamily="34" charset="0"/>
                <a:cs typeface="Arial" panose="020B0604020202020204" pitchFamily="34" charset="0"/>
              </a:rPr>
              <a:t> of mechanisms for the matching of territorial needs with immigrants/asylum seekers skills, in order to estimate their employability in local markets and manage migration accordingly.</a:t>
            </a:r>
            <a:endParaRPr lang="en-US" sz="1550" dirty="0">
              <a:latin typeface="Arial" panose="020B0604020202020204" pitchFamily="34" charset="0"/>
              <a:cs typeface="Arial" panose="020B0604020202020204" pitchFamily="34" charset="0"/>
            </a:endParaRPr>
          </a:p>
          <a:p>
            <a:pPr marL="176213"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Further promotion of the territorial dispersal and reception approach for asylum seekers integration, which provides instrumental social contexts for interactions with local residents.</a:t>
            </a:r>
            <a:endParaRPr lang="en-US" sz="1550" dirty="0">
              <a:latin typeface="Arial" panose="020B0604020202020204" pitchFamily="34" charset="0"/>
              <a:cs typeface="Arial" panose="020B0604020202020204" pitchFamily="34" charset="0"/>
            </a:endParaRPr>
          </a:p>
          <a:p>
            <a:pPr marL="176213"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Implementation of deliberative democracy tools to increase mutual understanding and trust in the social contexts of interaction between locals and immigrants/asylum seekers (e.g. opening of reception centres). These tools, which include public gathering and discussions among key actors are meant to ensure legitimate political decisions for the common good.</a:t>
            </a:r>
          </a:p>
          <a:p>
            <a:pPr marL="176213"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Digitalization of residence change procedures</a:t>
            </a:r>
          </a:p>
          <a:p>
            <a:pPr marL="176213"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Addressing data gaps</a:t>
            </a:r>
            <a:endParaRPr lang="en-US" sz="1550" dirty="0">
              <a:latin typeface="Arial" panose="020B0604020202020204" pitchFamily="34" charset="0"/>
              <a:cs typeface="Arial" panose="020B0604020202020204" pitchFamily="34" charset="0"/>
            </a:endParaRPr>
          </a:p>
          <a:p>
            <a:endParaRPr lang="da-DK"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86192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90" y="0"/>
            <a:ext cx="9144000" cy="6715276"/>
          </a:xfrm>
          <a:prstGeom prst="rect">
            <a:avLst/>
          </a:prstGeom>
        </p:spPr>
      </p:pic>
      <p:sp>
        <p:nvSpPr>
          <p:cNvPr id="3" name="Text Placeholder 2">
            <a:extLst>
              <a:ext uri="{FF2B5EF4-FFF2-40B4-BE49-F238E27FC236}">
                <a16:creationId xmlns:a16="http://schemas.microsoft.com/office/drawing/2014/main" id="{4FBC79D6-8BC9-4DDC-BC2C-C900EA2E4E71}"/>
              </a:ext>
            </a:extLst>
          </p:cNvPr>
          <p:cNvSpPr txBox="1">
            <a:spLocks/>
          </p:cNvSpPr>
          <p:nvPr/>
        </p:nvSpPr>
        <p:spPr>
          <a:xfrm>
            <a:off x="683567" y="1916832"/>
            <a:ext cx="7704857" cy="1008112"/>
          </a:xfrm>
          <a:prstGeom prst="rect">
            <a:avLst/>
          </a:prstGeom>
        </p:spPr>
        <p:txBody>
          <a:bodyPr vert="horz" lIns="91440" tIns="45720" rIns="91440" bIns="45720" rtlCol="0" anchor="ctr">
            <a:normAutofit/>
          </a:bodyPr>
          <a:lstStyle>
            <a:defPPr>
              <a:defRPr lang="it-I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300"/>
              </a:spcBef>
            </a:pPr>
            <a:r>
              <a:rPr lang="it-IT" sz="1800" b="1" i="1" dirty="0">
                <a:solidFill>
                  <a:schemeClr val="tx1"/>
                </a:solidFill>
                <a:latin typeface="Arial" panose="020B0604020202020204" pitchFamily="34" charset="0"/>
                <a:cs typeface="Arial" panose="020B0604020202020204" pitchFamily="34" charset="0"/>
              </a:rPr>
              <a:t>Case </a:t>
            </a:r>
            <a:r>
              <a:rPr lang="it-IT" sz="1800" b="1" i="1" dirty="0" err="1">
                <a:solidFill>
                  <a:schemeClr val="tx1"/>
                </a:solidFill>
                <a:latin typeface="Arial" panose="020B0604020202020204" pitchFamily="34" charset="0"/>
                <a:cs typeface="Arial" panose="020B0604020202020204" pitchFamily="34" charset="0"/>
              </a:rPr>
              <a:t>Studies</a:t>
            </a:r>
            <a:endParaRPr lang="en-US" sz="1800" i="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601274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Pladsholder til tekst 5">
            <a:extLst>
              <a:ext uri="{FF2B5EF4-FFF2-40B4-BE49-F238E27FC236}">
                <a16:creationId xmlns:a16="http://schemas.microsoft.com/office/drawing/2014/main" id="{7BDD1F96-3AC3-4ADE-9E70-116D6EE88385}"/>
              </a:ext>
            </a:extLst>
          </p:cNvPr>
          <p:cNvSpPr txBox="1">
            <a:spLocks/>
          </p:cNvSpPr>
          <p:nvPr/>
        </p:nvSpPr>
        <p:spPr>
          <a:xfrm>
            <a:off x="755576" y="2132856"/>
            <a:ext cx="7632848" cy="4140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indent="0">
              <a:buNone/>
            </a:pPr>
            <a:r>
              <a:rPr lang="da-DK" sz="1600" b="1" dirty="0">
                <a:latin typeface="Arial" panose="020B0604020202020204" pitchFamily="34" charset="0"/>
                <a:cs typeface="Arial" panose="020B0604020202020204" pitchFamily="34" charset="0"/>
              </a:rPr>
              <a:t>Eight case studies</a:t>
            </a:r>
          </a:p>
          <a:p>
            <a:pPr indent="0">
              <a:spcAft>
                <a:spcPts val="600"/>
              </a:spcAft>
            </a:pPr>
            <a:endParaRPr lang="da-DK" sz="1600" dirty="0"/>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Athens, Greece: </a:t>
            </a:r>
            <a:r>
              <a:rPr lang="en-US" sz="1600" i="1" dirty="0">
                <a:latin typeface="Arial" panose="020B0604020202020204" pitchFamily="34" charset="0"/>
                <a:cs typeface="Arial" panose="020B0604020202020204" pitchFamily="34" charset="0"/>
              </a:rPr>
              <a:t>from humanitarian assistance to State response</a:t>
            </a:r>
            <a:endParaRPr lang="da-DK" sz="1600" i="1" dirty="0">
              <a:latin typeface="Arial" panose="020B0604020202020204" pitchFamily="34" charset="0"/>
              <a:cs typeface="Arial" panose="020B0604020202020204" pitchFamily="34" charset="0"/>
            </a:endParaRP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Budapest, Hungary: </a:t>
            </a:r>
            <a:r>
              <a:rPr lang="da-DK" sz="1600" i="1" dirty="0">
                <a:latin typeface="Arial" panose="020B0604020202020204" pitchFamily="34" charset="0"/>
                <a:cs typeface="Arial" panose="020B0604020202020204" pitchFamily="34" charset="0"/>
              </a:rPr>
              <a:t>a thriving hub</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Mórahalom, Hungary: </a:t>
            </a:r>
            <a:r>
              <a:rPr lang="da-DK" sz="1600" i="1" dirty="0">
                <a:latin typeface="Arial" panose="020B0604020202020204" pitchFamily="34" charset="0"/>
                <a:cs typeface="Arial" panose="020B0604020202020204" pitchFamily="34" charset="0"/>
              </a:rPr>
              <a:t>a small town along the border with Serbia</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Riace; Badolato; Satriano; Sant’Alessio in Aspromonte, Italy: </a:t>
            </a:r>
            <a:r>
              <a:rPr lang="da-DK" sz="1600" i="1" dirty="0">
                <a:latin typeface="Arial" panose="020B0604020202020204" pitchFamily="34" charset="0"/>
                <a:cs typeface="Arial" panose="020B0604020202020204" pitchFamily="34" charset="0"/>
              </a:rPr>
              <a:t>the ”Riace” model</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Provinces in Emilia-Romagna, Italy: </a:t>
            </a:r>
            <a:r>
              <a:rPr lang="da-DK" sz="1600" i="1" dirty="0">
                <a:latin typeface="Arial" panose="020B0604020202020204" pitchFamily="34" charset="0"/>
                <a:cs typeface="Arial" panose="020B0604020202020204" pitchFamily="34" charset="0"/>
              </a:rPr>
              <a:t>challenges &amp; opportunities for rural and inner areas in the region</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Friuli-Venezia Giulia / Slovenia (border area IT/SI): </a:t>
            </a:r>
            <a:r>
              <a:rPr lang="da-DK" sz="1600" i="1" dirty="0">
                <a:latin typeface="Arial" panose="020B0604020202020204" pitchFamily="34" charset="0"/>
                <a:cs typeface="Arial" panose="020B0604020202020204" pitchFamily="34" charset="0"/>
              </a:rPr>
              <a:t>perspectives from the border area</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Belgrade and Serbia: </a:t>
            </a:r>
            <a:r>
              <a:rPr lang="da-DK" sz="1600" i="1" dirty="0">
                <a:latin typeface="Arial" panose="020B0604020202020204" pitchFamily="34" charset="0"/>
                <a:cs typeface="Arial" panose="020B0604020202020204" pitchFamily="34" charset="0"/>
              </a:rPr>
              <a:t>a complex picture</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Western Balkans area: </a:t>
            </a:r>
            <a:r>
              <a:rPr lang="da-DK" sz="1600" i="1" dirty="0">
                <a:latin typeface="Arial" panose="020B0604020202020204" pitchFamily="34" charset="0"/>
                <a:cs typeface="Arial" panose="020B0604020202020204" pitchFamily="34" charset="0"/>
              </a:rPr>
              <a:t>a regional analysis of human mobility</a:t>
            </a:r>
          </a:p>
          <a:p>
            <a:endParaRPr lang="da-DK" sz="1600" dirty="0"/>
          </a:p>
        </p:txBody>
      </p:sp>
    </p:spTree>
    <p:extLst>
      <p:ext uri="{BB962C8B-B14F-4D97-AF65-F5344CB8AC3E}">
        <p14:creationId xmlns:p14="http://schemas.microsoft.com/office/powerpoint/2010/main" val="10930041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itel 1">
            <a:extLst>
              <a:ext uri="{FF2B5EF4-FFF2-40B4-BE49-F238E27FC236}">
                <a16:creationId xmlns:a16="http://schemas.microsoft.com/office/drawing/2014/main" id="{CF1DA7A7-B44E-4793-99F9-9327AF781C2A}"/>
              </a:ext>
            </a:extLst>
          </p:cNvPr>
          <p:cNvSpPr txBox="1">
            <a:spLocks/>
          </p:cNvSpPr>
          <p:nvPr/>
        </p:nvSpPr>
        <p:spPr>
          <a:xfrm>
            <a:off x="683568" y="1844824"/>
            <a:ext cx="7677506" cy="45331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a-DK" sz="2600" dirty="0">
                <a:latin typeface="Arial" panose="020B0604020202020204" pitchFamily="34" charset="0"/>
                <a:cs typeface="Arial" panose="020B0604020202020204" pitchFamily="34" charset="0"/>
              </a:rPr>
              <a:t>Recommendations from case studies</a:t>
            </a:r>
          </a:p>
        </p:txBody>
      </p:sp>
      <p:sp>
        <p:nvSpPr>
          <p:cNvPr id="4" name="Pladsholder til tekst 5">
            <a:extLst>
              <a:ext uri="{FF2B5EF4-FFF2-40B4-BE49-F238E27FC236}">
                <a16:creationId xmlns:a16="http://schemas.microsoft.com/office/drawing/2014/main" id="{85AD2224-E4F7-4347-B388-D96D8841E63C}"/>
              </a:ext>
            </a:extLst>
          </p:cNvPr>
          <p:cNvSpPr txBox="1">
            <a:spLocks/>
          </p:cNvSpPr>
          <p:nvPr/>
        </p:nvSpPr>
        <p:spPr>
          <a:xfrm>
            <a:off x="683568" y="2276872"/>
            <a:ext cx="7776864" cy="4140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76213" lvl="0"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E</a:t>
            </a:r>
            <a:r>
              <a:rPr lang="en-US" sz="1550" dirty="0" err="1">
                <a:latin typeface="Arial" panose="020B0604020202020204" pitchFamily="34" charset="0"/>
                <a:cs typeface="Arial" panose="020B0604020202020204" pitchFamily="34" charset="0"/>
              </a:rPr>
              <a:t>nhanced</a:t>
            </a:r>
            <a:r>
              <a:rPr lang="en-US" sz="1550" dirty="0">
                <a:latin typeface="Arial" panose="020B0604020202020204" pitchFamily="34" charset="0"/>
                <a:cs typeface="Arial" panose="020B0604020202020204" pitchFamily="34" charset="0"/>
              </a:rPr>
              <a:t> knowledge of migrants’ profile</a:t>
            </a:r>
          </a:p>
          <a:p>
            <a:pPr marL="176213" lvl="0" indent="-176213" algn="just">
              <a:buClr>
                <a:srgbClr val="C00000"/>
              </a:buClr>
              <a:buFont typeface="Wingdings" panose="05000000000000000000" pitchFamily="2" charset="2"/>
              <a:buChar char="§"/>
            </a:pPr>
            <a:r>
              <a:rPr lang="en-US" sz="1550" dirty="0">
                <a:latin typeface="Arial" panose="020B0604020202020204" pitchFamily="34" charset="0"/>
                <a:cs typeface="Arial" panose="020B0604020202020204" pitchFamily="34" charset="0"/>
              </a:rPr>
              <a:t>Skills assessment and qualification recognition to facilitate matching of skills with available job opportunities</a:t>
            </a:r>
          </a:p>
          <a:p>
            <a:pPr marL="176213" lvl="0" indent="-176213" algn="just">
              <a:buClr>
                <a:srgbClr val="C00000"/>
              </a:buClr>
              <a:buFont typeface="Wingdings" panose="05000000000000000000" pitchFamily="2" charset="2"/>
              <a:buChar char="§"/>
            </a:pPr>
            <a:r>
              <a:rPr lang="en-US" sz="1550" dirty="0">
                <a:latin typeface="Arial" panose="020B0604020202020204" pitchFamily="34" charset="0"/>
                <a:cs typeface="Arial" panose="020B0604020202020204" pitchFamily="34" charset="0"/>
              </a:rPr>
              <a:t>Special attention should be paid at protecting physical and mental health of both migrants and refugees. The vulnerability of and trauma experienced needs to be early considered</a:t>
            </a:r>
          </a:p>
          <a:p>
            <a:pPr marL="176213" lvl="0"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Cities and small villages are key actors for integration. Both need to have policies that build resilience and promote integration according to the local context.</a:t>
            </a:r>
            <a:endParaRPr lang="en-US" sz="1550" dirty="0">
              <a:latin typeface="Arial" panose="020B0604020202020204" pitchFamily="34" charset="0"/>
              <a:cs typeface="Arial" panose="020B0604020202020204" pitchFamily="34" charset="0"/>
            </a:endParaRPr>
          </a:p>
          <a:p>
            <a:pPr marL="176213" lvl="0"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Establishment of an EU fund to which municipalities willing to welcome asylum seekers and refugees can have direct access.</a:t>
            </a:r>
            <a:endParaRPr lang="en-US" sz="1550" dirty="0">
              <a:latin typeface="Arial" panose="020B0604020202020204" pitchFamily="34" charset="0"/>
              <a:cs typeface="Arial" panose="020B0604020202020204" pitchFamily="34" charset="0"/>
            </a:endParaRPr>
          </a:p>
          <a:p>
            <a:pPr marL="176213" lvl="0"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Transport, digital communication infrastructures and job opportunities are fundamental aspects to attract people. Further investments on basic services are needed for long-term integration and for avoiding loss of territorial attractiveness (access to health services; housing; vocational counselling).</a:t>
            </a:r>
            <a:endParaRPr lang="en-US" sz="1550" dirty="0">
              <a:latin typeface="Arial" panose="020B0604020202020204" pitchFamily="34" charset="0"/>
              <a:cs typeface="Arial" panose="020B0604020202020204" pitchFamily="34" charset="0"/>
            </a:endParaRPr>
          </a:p>
          <a:p>
            <a:pPr marL="176213" indent="-176213" algn="just">
              <a:buClr>
                <a:srgbClr val="C00000"/>
              </a:buClr>
              <a:buFont typeface="Wingdings" panose="05000000000000000000" pitchFamily="2" charset="2"/>
              <a:buChar char="§"/>
            </a:pPr>
            <a:r>
              <a:rPr lang="en-GB" sz="1550" dirty="0">
                <a:latin typeface="Arial" panose="020B0604020202020204" pitchFamily="34" charset="0"/>
                <a:cs typeface="Arial" panose="020B0604020202020204" pitchFamily="34" charset="0"/>
              </a:rPr>
              <a:t>Targeted training (e.g. in tourism, </a:t>
            </a:r>
            <a:r>
              <a:rPr lang="en-GB" sz="1550" dirty="0" err="1">
                <a:latin typeface="Arial" panose="020B0604020202020204" pitchFamily="34" charset="0"/>
                <a:cs typeface="Arial" panose="020B0604020202020204" pitchFamily="34" charset="0"/>
              </a:rPr>
              <a:t>agro-forestal</a:t>
            </a:r>
            <a:r>
              <a:rPr lang="en-GB" sz="1550" dirty="0">
                <a:latin typeface="Arial" panose="020B0604020202020204" pitchFamily="34" charset="0"/>
                <a:cs typeface="Arial" panose="020B0604020202020204" pitchFamily="34" charset="0"/>
              </a:rPr>
              <a:t> sectors and environmental protection) should be provided both for locals and migrants, as a way to both strengthen social cohesion and respond to specific territorial needs emerged from the interviews</a:t>
            </a:r>
            <a:endParaRPr lang="da-DK" sz="1550" dirty="0">
              <a:latin typeface="Arial" panose="020B0604020202020204" pitchFamily="34" charset="0"/>
              <a:cs typeface="Arial" panose="020B0604020202020204" pitchFamily="34" charset="0"/>
            </a:endParaRPr>
          </a:p>
          <a:p>
            <a:pPr>
              <a:buClr>
                <a:srgbClr val="C00000"/>
              </a:buClr>
            </a:pPr>
            <a:endParaRPr lang="da-DK" sz="155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14389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itel 4">
            <a:extLst>
              <a:ext uri="{FF2B5EF4-FFF2-40B4-BE49-F238E27FC236}">
                <a16:creationId xmlns:a16="http://schemas.microsoft.com/office/drawing/2014/main" id="{22D5FBB2-46AB-49DF-B62D-535220595086}"/>
              </a:ext>
            </a:extLst>
          </p:cNvPr>
          <p:cNvSpPr txBox="1">
            <a:spLocks/>
          </p:cNvSpPr>
          <p:nvPr/>
        </p:nvSpPr>
        <p:spPr>
          <a:xfrm>
            <a:off x="791580" y="2924944"/>
            <a:ext cx="7560840" cy="2736528"/>
          </a:xfrm>
          <a:prstGeom prst="rect">
            <a:avLst/>
          </a:prstGeom>
        </p:spPr>
        <p:txBody>
          <a:bodyPr vert="horz" lIns="91440" tIns="45720" rIns="91440" bIns="45720" rtlCol="0" anchor="ctr">
            <a:normAutofit fontScale="3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spcBef>
                <a:spcPts val="0"/>
              </a:spcBef>
            </a:pPr>
            <a:r>
              <a:rPr lang="da-DK" sz="7000" b="1" dirty="0">
                <a:solidFill>
                  <a:srgbClr val="293E5C"/>
                </a:solidFill>
                <a:latin typeface="Arial" panose="020B0604020202020204" pitchFamily="34" charset="0"/>
                <a:cs typeface="Arial" panose="020B0604020202020204" pitchFamily="34" charset="0"/>
              </a:rPr>
              <a:t>Thank you!</a:t>
            </a:r>
            <a:br>
              <a:rPr lang="da-DK" sz="7000" b="1" dirty="0">
                <a:solidFill>
                  <a:srgbClr val="164193"/>
                </a:solidFill>
                <a:latin typeface="Arial" panose="020B0604020202020204" pitchFamily="34" charset="0"/>
                <a:cs typeface="Arial" panose="020B0604020202020204" pitchFamily="34" charset="0"/>
              </a:rPr>
            </a:br>
            <a:r>
              <a:rPr lang="da-DK" sz="7200" dirty="0">
                <a:solidFill>
                  <a:srgbClr val="293E5C"/>
                </a:solidFill>
              </a:rPr>
              <a:t> </a:t>
            </a:r>
            <a:r>
              <a:rPr lang="da-DK" sz="7200" dirty="0">
                <a:solidFill>
                  <a:srgbClr val="293E5C"/>
                </a:solidFill>
                <a:latin typeface="Arial" pitchFamily="34" charset="0"/>
                <a:cs typeface="Arial" pitchFamily="34" charset="0"/>
              </a:rPr>
              <a:t>Stefano Bianchini, University of Bologna (Lead partner) </a:t>
            </a:r>
            <a:r>
              <a:rPr lang="da-DK" sz="7000" dirty="0">
                <a:solidFill>
                  <a:srgbClr val="293E5C"/>
                </a:solidFill>
                <a:latin typeface="Arial" panose="020B0604020202020204" pitchFamily="34" charset="0"/>
                <a:cs typeface="Arial" panose="020B0604020202020204" pitchFamily="34" charset="0"/>
              </a:rPr>
              <a:t>Marco Zoppi, University of Bologna (Research fellow)</a:t>
            </a:r>
          </a:p>
          <a:p>
            <a:pPr>
              <a:lnSpc>
                <a:spcPct val="150000"/>
              </a:lnSpc>
              <a:spcBef>
                <a:spcPts val="0"/>
              </a:spcBef>
            </a:pPr>
            <a:r>
              <a:rPr lang="da-DK" sz="5100" dirty="0">
                <a:solidFill>
                  <a:srgbClr val="293E5C"/>
                </a:solidFill>
                <a:latin typeface="Arial" panose="020B0604020202020204" pitchFamily="34" charset="0"/>
                <a:cs typeface="Arial" panose="020B0604020202020204" pitchFamily="34" charset="0"/>
              </a:rPr>
              <a:t>marco.zoppi2@unibo.it</a:t>
            </a:r>
            <a:br>
              <a:rPr lang="da-DK" sz="5400" dirty="0">
                <a:solidFill>
                  <a:srgbClr val="293E5C"/>
                </a:solidFill>
              </a:rPr>
            </a:br>
            <a:br>
              <a:rPr lang="da-DK" sz="5400" dirty="0">
                <a:solidFill>
                  <a:srgbClr val="293E5C"/>
                </a:solidFill>
              </a:rPr>
            </a:br>
            <a:endParaRPr lang="da-DK" sz="2000" dirty="0">
              <a:solidFill>
                <a:srgbClr val="F48120"/>
              </a:solidFill>
            </a:endParaRPr>
          </a:p>
        </p:txBody>
      </p:sp>
      <p:pic>
        <p:nvPicPr>
          <p:cNvPr id="4" name="Picture 3" descr="G:\E - Outreach SO4\E3 - Publications\02 - Lay out and corporate id\Templates\ESPON Logo\ESPON-EGTC-logo_2015-12-03_cropped_RGB_slogan.png">
            <a:extLst>
              <a:ext uri="{FF2B5EF4-FFF2-40B4-BE49-F238E27FC236}">
                <a16:creationId xmlns:a16="http://schemas.microsoft.com/office/drawing/2014/main" id="{7A60A9F2-75CF-4AA7-94C5-CD3C6403E26A}"/>
              </a:ext>
            </a:extLst>
          </p:cNvPr>
          <p:cNvPicPr>
            <a:picLocks noChangeAspect="1" noChangeArrowheads="1"/>
          </p:cNvPicPr>
          <p:nvPr/>
        </p:nvPicPr>
        <p:blipFill>
          <a:blip r:embed="rId3" cstate="print"/>
          <a:srcRect/>
          <a:stretch>
            <a:fillRect/>
          </a:stretch>
        </p:blipFill>
        <p:spPr bwMode="auto">
          <a:xfrm>
            <a:off x="3349801" y="5085184"/>
            <a:ext cx="2444398" cy="1188000"/>
          </a:xfrm>
          <a:prstGeom prst="rect">
            <a:avLst/>
          </a:prstGeom>
          <a:noFill/>
        </p:spPr>
      </p:pic>
    </p:spTree>
    <p:extLst>
      <p:ext uri="{BB962C8B-B14F-4D97-AF65-F5344CB8AC3E}">
        <p14:creationId xmlns:p14="http://schemas.microsoft.com/office/powerpoint/2010/main" val="4179637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Titel 1">
            <a:extLst>
              <a:ext uri="{FF2B5EF4-FFF2-40B4-BE49-F238E27FC236}">
                <a16:creationId xmlns:a16="http://schemas.microsoft.com/office/drawing/2014/main" id="{F57FF3FB-C17C-49C2-B7F1-53E4A1C00B94}"/>
              </a:ext>
            </a:extLst>
          </p:cNvPr>
          <p:cNvSpPr txBox="1">
            <a:spLocks/>
          </p:cNvSpPr>
          <p:nvPr/>
        </p:nvSpPr>
        <p:spPr>
          <a:xfrm>
            <a:off x="683568" y="1988840"/>
            <a:ext cx="7704856" cy="64807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a-DK" sz="1800" b="1" i="1" dirty="0">
                <a:latin typeface="Arial" panose="020B0604020202020204" pitchFamily="34" charset="0"/>
                <a:cs typeface="Arial" panose="020B0604020202020204" pitchFamily="34" charset="0"/>
              </a:rPr>
              <a:t>Aims and Scopes</a:t>
            </a:r>
          </a:p>
        </p:txBody>
      </p:sp>
      <p:sp>
        <p:nvSpPr>
          <p:cNvPr id="4" name="Pladsholder til tekst 5">
            <a:extLst>
              <a:ext uri="{FF2B5EF4-FFF2-40B4-BE49-F238E27FC236}">
                <a16:creationId xmlns:a16="http://schemas.microsoft.com/office/drawing/2014/main" id="{A49FC3C4-A418-46F9-BE86-45B021CF5653}"/>
              </a:ext>
            </a:extLst>
          </p:cNvPr>
          <p:cNvSpPr txBox="1">
            <a:spLocks/>
          </p:cNvSpPr>
          <p:nvPr/>
        </p:nvSpPr>
        <p:spPr>
          <a:xfrm>
            <a:off x="755577" y="2611265"/>
            <a:ext cx="7632848" cy="204187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lgn="just">
              <a:lnSpc>
                <a:spcPct val="150000"/>
              </a:lnSpc>
              <a:buClr>
                <a:srgbClr val="C00000"/>
              </a:buClr>
              <a:buFont typeface="Wingdings" panose="05000000000000000000" pitchFamily="2" charset="2"/>
              <a:buChar char="§"/>
            </a:pPr>
            <a:r>
              <a:rPr lang="en-US" sz="1600" dirty="0">
                <a:latin typeface="Arial" panose="020B0604020202020204" pitchFamily="34" charset="0"/>
                <a:cs typeface="Arial" panose="020B0604020202020204" pitchFamily="34" charset="0"/>
              </a:rPr>
              <a:t>Length of the project: one year (July 2017 – July 2018)</a:t>
            </a:r>
          </a:p>
          <a:p>
            <a:pPr marL="285750" indent="-285750" algn="just">
              <a:lnSpc>
                <a:spcPct val="150000"/>
              </a:lnSpc>
              <a:buClr>
                <a:srgbClr val="C00000"/>
              </a:buClr>
              <a:buFont typeface="Wingdings" panose="05000000000000000000" pitchFamily="2" charset="2"/>
              <a:buChar char="§"/>
            </a:pPr>
            <a:r>
              <a:rPr lang="en-US" sz="1600" dirty="0">
                <a:latin typeface="Arial" panose="020B0604020202020204" pitchFamily="34" charset="0"/>
                <a:cs typeface="Arial" panose="020B0604020202020204" pitchFamily="34" charset="0"/>
              </a:rPr>
              <a:t>Comparative analysis of the recent migration and refugee flows in the Adriatic-Ionian and Danube macro-regions</a:t>
            </a:r>
          </a:p>
          <a:p>
            <a:pPr marL="285750" indent="-285750" algn="just">
              <a:lnSpc>
                <a:spcPct val="150000"/>
              </a:lnSpc>
              <a:buClr>
                <a:srgbClr val="C00000"/>
              </a:buClr>
              <a:buFont typeface="Wingdings" panose="05000000000000000000" pitchFamily="2" charset="2"/>
              <a:buChar char="§"/>
            </a:pPr>
            <a:r>
              <a:rPr lang="en-US" sz="1600" dirty="0">
                <a:latin typeface="Arial" panose="020B0604020202020204" pitchFamily="34" charset="0"/>
                <a:cs typeface="Arial" panose="020B0604020202020204" pitchFamily="34" charset="0"/>
              </a:rPr>
              <a:t>Identification of key features determining different degrees of territorial attractiveness</a:t>
            </a:r>
          </a:p>
          <a:p>
            <a:pPr marL="285750" indent="-285750" algn="just">
              <a:lnSpc>
                <a:spcPct val="150000"/>
              </a:lnSpc>
              <a:buClr>
                <a:srgbClr val="C00000"/>
              </a:buClr>
              <a:buFont typeface="Wingdings" panose="05000000000000000000" pitchFamily="2" charset="2"/>
              <a:buChar char="§"/>
            </a:pPr>
            <a:r>
              <a:rPr lang="en-US" sz="1600" dirty="0">
                <a:latin typeface="Arial" panose="020B0604020202020204" pitchFamily="34" charset="0"/>
                <a:cs typeface="Arial" panose="020B0604020202020204" pitchFamily="34" charset="0"/>
              </a:rPr>
              <a:t>Challenges and opportunities for cities and regions in connection to refugee and migration flows in the two macro-regions</a:t>
            </a:r>
          </a:p>
          <a:p>
            <a:pPr marL="285750" indent="-285750" algn="just">
              <a:lnSpc>
                <a:spcPct val="150000"/>
              </a:lnSpc>
              <a:buClr>
                <a:srgbClr val="C00000"/>
              </a:buClr>
              <a:buFont typeface="Wingdings" panose="05000000000000000000" pitchFamily="2" charset="2"/>
              <a:buChar char="§"/>
            </a:pPr>
            <a:r>
              <a:rPr lang="en-US" sz="1600" dirty="0">
                <a:latin typeface="Arial" panose="020B0604020202020204" pitchFamily="34" charset="0"/>
                <a:cs typeface="Arial" panose="020B0604020202020204" pitchFamily="34" charset="0"/>
              </a:rPr>
              <a:t>Mapping territorial typologies</a:t>
            </a:r>
          </a:p>
          <a:p>
            <a:pPr marL="285750" indent="-285750" algn="just">
              <a:lnSpc>
                <a:spcPct val="150000"/>
              </a:lnSpc>
              <a:buClr>
                <a:srgbClr val="C00000"/>
              </a:buClr>
              <a:buFont typeface="Wingdings" panose="05000000000000000000" pitchFamily="2" charset="2"/>
              <a:buChar char="§"/>
            </a:pPr>
            <a:r>
              <a:rPr lang="en-US" sz="1600" dirty="0">
                <a:latin typeface="Arial" panose="020B0604020202020204" pitchFamily="34" charset="0"/>
                <a:cs typeface="Arial" panose="020B0604020202020204" pitchFamily="34" charset="0"/>
              </a:rPr>
              <a:t>Policy recommendations</a:t>
            </a:r>
            <a:endParaRPr lang="it-IT" sz="1600" dirty="0">
              <a:latin typeface="Arial" panose="020B0604020202020204" pitchFamily="34" charset="0"/>
              <a:cs typeface="Arial" panose="020B0604020202020204" pitchFamily="34" charset="0"/>
            </a:endParaRPr>
          </a:p>
          <a:p>
            <a:pPr>
              <a:buClr>
                <a:srgbClr val="C00000"/>
              </a:buClr>
            </a:pPr>
            <a:endParaRPr lang="da-DK"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53608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Segnaposto testo 4">
            <a:extLst>
              <a:ext uri="{FF2B5EF4-FFF2-40B4-BE49-F238E27FC236}">
                <a16:creationId xmlns:a16="http://schemas.microsoft.com/office/drawing/2014/main" id="{B55D5813-5AA5-42CA-9D78-E7BF5FF8F5D6}"/>
              </a:ext>
            </a:extLst>
          </p:cNvPr>
          <p:cNvSpPr txBox="1">
            <a:spLocks/>
          </p:cNvSpPr>
          <p:nvPr/>
        </p:nvSpPr>
        <p:spPr>
          <a:xfrm>
            <a:off x="683567" y="2706054"/>
            <a:ext cx="3240361" cy="1445892"/>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4400" indent="-284400" algn="just">
              <a:buClr>
                <a:srgbClr val="C00000"/>
              </a:buClr>
              <a:buFont typeface="Wingdings" panose="05000000000000000000" pitchFamily="2" charset="2"/>
              <a:buChar char="§"/>
            </a:pPr>
            <a:r>
              <a:rPr lang="it-IT" sz="1600" dirty="0">
                <a:latin typeface="Arial" panose="020B0604020202020204" pitchFamily="34" charset="0"/>
                <a:cs typeface="Arial" panose="020B0604020202020204" pitchFamily="34" charset="0"/>
              </a:rPr>
              <a:t>2   </a:t>
            </a:r>
            <a:r>
              <a:rPr lang="it-IT" sz="1600" b="1" dirty="0">
                <a:latin typeface="Arial" panose="020B0604020202020204" pitchFamily="34" charset="0"/>
                <a:cs typeface="Arial" panose="020B0604020202020204" pitchFamily="34" charset="0"/>
              </a:rPr>
              <a:t>Macro-</a:t>
            </a:r>
            <a:r>
              <a:rPr lang="it-IT" sz="1600" b="1" dirty="0" err="1">
                <a:latin typeface="Arial" panose="020B0604020202020204" pitchFamily="34" charset="0"/>
                <a:cs typeface="Arial" panose="020B0604020202020204" pitchFamily="34" charset="0"/>
              </a:rPr>
              <a:t>regions</a:t>
            </a:r>
            <a:r>
              <a:rPr lang="it-IT" sz="1600" dirty="0">
                <a:latin typeface="Arial" panose="020B0604020202020204" pitchFamily="34" charset="0"/>
                <a:cs typeface="Arial" panose="020B0604020202020204" pitchFamily="34" charset="0"/>
              </a:rPr>
              <a:t>: EUSAIR and EUSDR.</a:t>
            </a:r>
          </a:p>
          <a:p>
            <a:pPr marL="284400" indent="-284400">
              <a:buClr>
                <a:srgbClr val="C00000"/>
              </a:buClr>
              <a:buFont typeface="Wingdings" panose="05000000000000000000" pitchFamily="2" charset="2"/>
              <a:buChar char="§"/>
            </a:pPr>
            <a:endParaRPr lang="it-IT" sz="1600" dirty="0">
              <a:latin typeface="Arial" panose="020B0604020202020204" pitchFamily="34" charset="0"/>
              <a:cs typeface="Arial" panose="020B0604020202020204" pitchFamily="34" charset="0"/>
            </a:endParaRPr>
          </a:p>
          <a:p>
            <a:pPr marL="284400" indent="-284400" algn="just">
              <a:buClr>
                <a:srgbClr val="C00000"/>
              </a:buClr>
              <a:buFont typeface="Wingdings" panose="05000000000000000000" pitchFamily="2" charset="2"/>
              <a:buChar char="§"/>
            </a:pPr>
            <a:r>
              <a:rPr lang="it-IT" sz="1600" dirty="0">
                <a:latin typeface="Arial" panose="020B0604020202020204" pitchFamily="34" charset="0"/>
                <a:cs typeface="Arial" panose="020B0604020202020204" pitchFamily="34" charset="0"/>
              </a:rPr>
              <a:t>2 </a:t>
            </a:r>
            <a:r>
              <a:rPr lang="it-IT" sz="1600" b="1" dirty="0" err="1">
                <a:latin typeface="Arial" panose="020B0604020202020204" pitchFamily="34" charset="0"/>
                <a:cs typeface="Arial" panose="020B0604020202020204" pitchFamily="34" charset="0"/>
              </a:rPr>
              <a:t>Countries</a:t>
            </a:r>
            <a:r>
              <a:rPr lang="it-IT" sz="1600" b="1" dirty="0">
                <a:latin typeface="Arial" panose="020B0604020202020204" pitchFamily="34" charset="0"/>
                <a:cs typeface="Arial" panose="020B0604020202020204" pitchFamily="34" charset="0"/>
              </a:rPr>
              <a:t> of </a:t>
            </a:r>
            <a:r>
              <a:rPr lang="it-IT" sz="1600" b="1" dirty="0" err="1">
                <a:latin typeface="Arial" panose="020B0604020202020204" pitchFamily="34" charset="0"/>
                <a:cs typeface="Arial" panose="020B0604020202020204" pitchFamily="34" charset="0"/>
              </a:rPr>
              <a:t>Interest</a:t>
            </a:r>
            <a:r>
              <a:rPr lang="it-IT"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Kosovo (under UN Security Council Resolution 1244) and the Former Yugoslav Republic of Macedonia, FYROM.</a:t>
            </a:r>
          </a:p>
        </p:txBody>
      </p:sp>
      <p:pic>
        <p:nvPicPr>
          <p:cNvPr id="4" name="Picture 2" descr="Mappa macro-regioni meglio">
            <a:extLst>
              <a:ext uri="{FF2B5EF4-FFF2-40B4-BE49-F238E27FC236}">
                <a16:creationId xmlns:a16="http://schemas.microsoft.com/office/drawing/2014/main" id="{BC2D9E4F-999B-4CCC-8A60-8E72C0F370D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8426" b="2514"/>
          <a:stretch/>
        </p:blipFill>
        <p:spPr bwMode="auto">
          <a:xfrm>
            <a:off x="4211960" y="2493121"/>
            <a:ext cx="4694081" cy="40320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el 1">
            <a:extLst>
              <a:ext uri="{FF2B5EF4-FFF2-40B4-BE49-F238E27FC236}">
                <a16:creationId xmlns:a16="http://schemas.microsoft.com/office/drawing/2014/main" id="{4C20DCD3-12F7-468F-BF24-3FA73E30B3F8}"/>
              </a:ext>
            </a:extLst>
          </p:cNvPr>
          <p:cNvSpPr txBox="1">
            <a:spLocks/>
          </p:cNvSpPr>
          <p:nvPr/>
        </p:nvSpPr>
        <p:spPr>
          <a:xfrm>
            <a:off x="683568" y="1916832"/>
            <a:ext cx="7704856" cy="504281"/>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a-DK" sz="1800" b="1" i="1" dirty="0">
                <a:latin typeface="Arial" panose="020B0604020202020204" pitchFamily="34" charset="0"/>
                <a:cs typeface="Arial" panose="020B0604020202020204" pitchFamily="34" charset="0"/>
              </a:rPr>
              <a:t>Aims and Scopes</a:t>
            </a:r>
          </a:p>
        </p:txBody>
      </p:sp>
    </p:spTree>
    <p:extLst>
      <p:ext uri="{BB962C8B-B14F-4D97-AF65-F5344CB8AC3E}">
        <p14:creationId xmlns:p14="http://schemas.microsoft.com/office/powerpoint/2010/main" val="15408547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b="64614"/>
          <a:stretch/>
        </p:blipFill>
        <p:spPr>
          <a:xfrm>
            <a:off x="0" y="-27384"/>
            <a:ext cx="9144000" cy="2376264"/>
          </a:xfrm>
          <a:prstGeom prst="rect">
            <a:avLst/>
          </a:prstGeom>
        </p:spPr>
      </p:pic>
      <p:sp>
        <p:nvSpPr>
          <p:cNvPr id="3" name="Pladsholder til tekst 5">
            <a:extLst>
              <a:ext uri="{FF2B5EF4-FFF2-40B4-BE49-F238E27FC236}">
                <a16:creationId xmlns:a16="http://schemas.microsoft.com/office/drawing/2014/main" id="{7BDD1F96-3AC3-4ADE-9E70-116D6EE88385}"/>
              </a:ext>
            </a:extLst>
          </p:cNvPr>
          <p:cNvSpPr txBox="1">
            <a:spLocks/>
          </p:cNvSpPr>
          <p:nvPr/>
        </p:nvSpPr>
        <p:spPr>
          <a:xfrm>
            <a:off x="755576" y="2132856"/>
            <a:ext cx="7632848" cy="41400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indent="0">
              <a:buNone/>
            </a:pPr>
            <a:r>
              <a:rPr lang="da-DK" sz="1600" b="1" dirty="0">
                <a:latin typeface="Arial" panose="020B0604020202020204" pitchFamily="34" charset="0"/>
                <a:cs typeface="Arial" panose="020B0604020202020204" pitchFamily="34" charset="0"/>
              </a:rPr>
              <a:t>Eight case studies</a:t>
            </a:r>
          </a:p>
          <a:p>
            <a:pPr indent="0">
              <a:spcAft>
                <a:spcPts val="600"/>
              </a:spcAft>
            </a:pPr>
            <a:endParaRPr lang="da-DK" sz="1600" dirty="0"/>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Athens, Greece: </a:t>
            </a:r>
            <a:r>
              <a:rPr lang="en-US" sz="1600" i="1" dirty="0">
                <a:latin typeface="Arial" panose="020B0604020202020204" pitchFamily="34" charset="0"/>
                <a:cs typeface="Arial" panose="020B0604020202020204" pitchFamily="34" charset="0"/>
              </a:rPr>
              <a:t>from humanitarian assistance to State response</a:t>
            </a:r>
            <a:endParaRPr lang="da-DK" sz="1600" i="1" dirty="0">
              <a:latin typeface="Arial" panose="020B0604020202020204" pitchFamily="34" charset="0"/>
              <a:cs typeface="Arial" panose="020B0604020202020204" pitchFamily="34" charset="0"/>
            </a:endParaRP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Budapest, Hungary: </a:t>
            </a:r>
            <a:r>
              <a:rPr lang="da-DK" sz="1600" i="1" dirty="0">
                <a:latin typeface="Arial" panose="020B0604020202020204" pitchFamily="34" charset="0"/>
                <a:cs typeface="Arial" panose="020B0604020202020204" pitchFamily="34" charset="0"/>
              </a:rPr>
              <a:t>a thriving hub</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Mórahalom, Hungary: </a:t>
            </a:r>
            <a:r>
              <a:rPr lang="da-DK" sz="1600" i="1" dirty="0">
                <a:latin typeface="Arial" panose="020B0604020202020204" pitchFamily="34" charset="0"/>
                <a:cs typeface="Arial" panose="020B0604020202020204" pitchFamily="34" charset="0"/>
              </a:rPr>
              <a:t>a small town along the border with Serbia</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Riace; Badolato; Satriano; Sant’Alessio in Aspromonte, Italy: </a:t>
            </a:r>
            <a:r>
              <a:rPr lang="da-DK" sz="1600" i="1" dirty="0">
                <a:latin typeface="Arial" panose="020B0604020202020204" pitchFamily="34" charset="0"/>
                <a:cs typeface="Arial" panose="020B0604020202020204" pitchFamily="34" charset="0"/>
              </a:rPr>
              <a:t>the ”Riace” model</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Provinces in Emilia-Romagna, Italy: </a:t>
            </a:r>
            <a:r>
              <a:rPr lang="da-DK" sz="1600" i="1" dirty="0">
                <a:latin typeface="Arial" panose="020B0604020202020204" pitchFamily="34" charset="0"/>
                <a:cs typeface="Arial" panose="020B0604020202020204" pitchFamily="34" charset="0"/>
              </a:rPr>
              <a:t>challenges &amp; opportunities for rural and inner areas in the region</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Friuli-Venezia Giulia / Slovenia (border area IT/SI): </a:t>
            </a:r>
            <a:r>
              <a:rPr lang="da-DK" sz="1600" i="1" dirty="0">
                <a:latin typeface="Arial" panose="020B0604020202020204" pitchFamily="34" charset="0"/>
                <a:cs typeface="Arial" panose="020B0604020202020204" pitchFamily="34" charset="0"/>
              </a:rPr>
              <a:t>perspectives from the border area</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Belgrade and Serbia: </a:t>
            </a:r>
            <a:r>
              <a:rPr lang="da-DK" sz="1600" i="1" dirty="0">
                <a:latin typeface="Arial" panose="020B0604020202020204" pitchFamily="34" charset="0"/>
                <a:cs typeface="Arial" panose="020B0604020202020204" pitchFamily="34" charset="0"/>
              </a:rPr>
              <a:t>a complex picture</a:t>
            </a:r>
          </a:p>
          <a:p>
            <a:pPr marL="284400" indent="-284400">
              <a:buClr>
                <a:srgbClr val="C00000"/>
              </a:buClr>
              <a:buFont typeface="Wingdings" panose="05000000000000000000" pitchFamily="2" charset="2"/>
              <a:buChar char="§"/>
            </a:pPr>
            <a:r>
              <a:rPr lang="da-DK" sz="1600" dirty="0">
                <a:latin typeface="Arial" panose="020B0604020202020204" pitchFamily="34" charset="0"/>
                <a:cs typeface="Arial" panose="020B0604020202020204" pitchFamily="34" charset="0"/>
              </a:rPr>
              <a:t>Western Balkans area: </a:t>
            </a:r>
            <a:r>
              <a:rPr lang="da-DK" sz="1600" i="1" dirty="0">
                <a:latin typeface="Arial" panose="020B0604020202020204" pitchFamily="34" charset="0"/>
                <a:cs typeface="Arial" panose="020B0604020202020204" pitchFamily="34" charset="0"/>
              </a:rPr>
              <a:t>a regional analysis of human mobility</a:t>
            </a:r>
          </a:p>
          <a:p>
            <a:endParaRPr lang="da-DK" sz="1600" dirty="0"/>
          </a:p>
        </p:txBody>
      </p:sp>
    </p:spTree>
    <p:extLst>
      <p:ext uri="{BB962C8B-B14F-4D97-AF65-F5344CB8AC3E}">
        <p14:creationId xmlns:p14="http://schemas.microsoft.com/office/powerpoint/2010/main" val="3550897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62737" y="2857496"/>
            <a:ext cx="2481263" cy="1443030"/>
          </a:xfrm>
        </p:spPr>
        <p:txBody>
          <a:bodyPr>
            <a:normAutofit/>
          </a:bodyPr>
          <a:lstStyle/>
          <a:p>
            <a:pPr marL="0" indent="0">
              <a:buNone/>
            </a:pPr>
            <a:r>
              <a:rPr lang="en-US" sz="1800" dirty="0"/>
              <a:t>Net migration balance </a:t>
            </a:r>
          </a:p>
          <a:p>
            <a:pPr marL="0" indent="0">
              <a:buNone/>
            </a:pPr>
            <a:endParaRPr lang="en-US" sz="1800" dirty="0"/>
          </a:p>
          <a:p>
            <a:pPr marL="0" indent="0">
              <a:buNone/>
            </a:pPr>
            <a:r>
              <a:rPr lang="en-US" sz="1800" dirty="0"/>
              <a:t>Number of immigrants per  1000 inhabitants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844" y="1220444"/>
            <a:ext cx="6572296" cy="520895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29400" y="4411168"/>
            <a:ext cx="2124075" cy="1733550"/>
          </a:xfrm>
          <a:prstGeom prst="rect">
            <a:avLst/>
          </a:prstGeom>
        </p:spPr>
      </p:pic>
      <p:sp>
        <p:nvSpPr>
          <p:cNvPr id="8" name="TextBox 7"/>
          <p:cNvSpPr txBox="1"/>
          <p:nvPr/>
        </p:nvSpPr>
        <p:spPr>
          <a:xfrm>
            <a:off x="4071934" y="6519446"/>
            <a:ext cx="4876800" cy="338554"/>
          </a:xfrm>
          <a:prstGeom prst="rect">
            <a:avLst/>
          </a:prstGeom>
          <a:noFill/>
        </p:spPr>
        <p:txBody>
          <a:bodyPr wrap="square" rtlCol="0">
            <a:spAutoFit/>
          </a:bodyPr>
          <a:lstStyle/>
          <a:p>
            <a:r>
              <a:rPr lang="en-US" sz="1600" dirty="0"/>
              <a:t>Source: </a:t>
            </a:r>
            <a:r>
              <a:rPr lang="it-IT" sz="1600" dirty="0" err="1"/>
              <a:t>Eurostat</a:t>
            </a:r>
            <a:r>
              <a:rPr lang="it-IT" sz="1600" dirty="0"/>
              <a:t> Statistical Yearbook 2017,</a:t>
            </a:r>
            <a:endParaRPr lang="en-US" sz="1600" dirty="0"/>
          </a:p>
        </p:txBody>
      </p:sp>
      <p:pic>
        <p:nvPicPr>
          <p:cNvPr id="6" name="Immagine 5"/>
          <p:cNvPicPr>
            <a:picLocks noChangeAspect="1"/>
          </p:cNvPicPr>
          <p:nvPr/>
        </p:nvPicPr>
        <p:blipFill rotWithShape="1">
          <a:blip r:embed="rId5">
            <a:extLst>
              <a:ext uri="{28A0092B-C50C-407E-A947-70E740481C1C}">
                <a14:useLocalDpi xmlns:a14="http://schemas.microsoft.com/office/drawing/2010/main" val="0"/>
              </a:ext>
            </a:extLst>
          </a:blip>
          <a:srcRect b="64614"/>
          <a:stretch/>
        </p:blipFill>
        <p:spPr>
          <a:xfrm>
            <a:off x="0" y="-27384"/>
            <a:ext cx="9144000" cy="1384682"/>
          </a:xfrm>
          <a:prstGeom prst="rect">
            <a:avLst/>
          </a:prstGeom>
        </p:spPr>
      </p:pic>
    </p:spTree>
    <p:extLst>
      <p:ext uri="{BB962C8B-B14F-4D97-AF65-F5344CB8AC3E}">
        <p14:creationId xmlns:p14="http://schemas.microsoft.com/office/powerpoint/2010/main" val="387746549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BoxContent"/>
          <p:cNvSpPr>
            <a:spLocks noChangeArrowheads="1"/>
          </p:cNvSpPr>
          <p:nvPr/>
        </p:nvSpPr>
        <p:spPr bwMode="gray">
          <a:xfrm>
            <a:off x="5429256" y="1500174"/>
            <a:ext cx="3714744" cy="4912916"/>
          </a:xfrm>
          <a:prstGeom prst="rect">
            <a:avLst/>
          </a:prstGeom>
          <a:ln>
            <a:headEnd type="none" w="lg" len="lg"/>
            <a:tailEnd type="none" w="lg" len="lg"/>
          </a:ln>
        </p:spPr>
        <p:style>
          <a:lnRef idx="2">
            <a:schemeClr val="accent3"/>
          </a:lnRef>
          <a:fillRef idx="1">
            <a:schemeClr val="lt1"/>
          </a:fillRef>
          <a:effectRef idx="0">
            <a:schemeClr val="accent3"/>
          </a:effectRef>
          <a:fontRef idx="minor">
            <a:schemeClr val="dk1"/>
          </a:fontRef>
        </p:style>
        <p:txBody>
          <a:bodyPr tIns="87086" bIns="87086"/>
          <a:lstStyle/>
          <a:p>
            <a:endParaRPr lang="it-IT" sz="1333" dirty="0">
              <a:solidFill>
                <a:srgbClr val="FFFFFF"/>
              </a:solidFill>
              <a:latin typeface="Henderson BCG Serif" pitchFamily="18" charset="0"/>
              <a:cs typeface="Henderson BCG Serif" pitchFamily="18" charset="0"/>
            </a:endParaRPr>
          </a:p>
        </p:txBody>
      </p:sp>
      <p:sp>
        <p:nvSpPr>
          <p:cNvPr id="5" name="Title 4"/>
          <p:cNvSpPr>
            <a:spLocks noGrp="1"/>
          </p:cNvSpPr>
          <p:nvPr>
            <p:ph type="title"/>
          </p:nvPr>
        </p:nvSpPr>
        <p:spPr>
          <a:xfrm>
            <a:off x="285720" y="1428736"/>
            <a:ext cx="4643470" cy="571504"/>
          </a:xfrm>
        </p:spPr>
        <p:txBody>
          <a:bodyPr>
            <a:normAutofit/>
          </a:bodyPr>
          <a:lstStyle/>
          <a:p>
            <a:r>
              <a:rPr lang="en-US" sz="2400" dirty="0"/>
              <a:t>The future of employment</a:t>
            </a:r>
          </a:p>
        </p:txBody>
      </p:sp>
      <p:sp>
        <p:nvSpPr>
          <p:cNvPr id="4" name="BCG_FootNote_Box"/>
          <p:cNvSpPr txBox="1">
            <a:spLocks noChangeArrowheads="1"/>
          </p:cNvSpPr>
          <p:nvPr/>
        </p:nvSpPr>
        <p:spPr bwMode="auto">
          <a:xfrm>
            <a:off x="4929190" y="6429396"/>
            <a:ext cx="3550970" cy="312965"/>
          </a:xfrm>
          <a:prstGeom prst="rect">
            <a:avLst/>
          </a:prstGeom>
          <a:noFill/>
          <a:ln w="12700">
            <a:noFill/>
            <a:miter lim="800000"/>
            <a:headEnd/>
            <a:tailEnd/>
          </a:ln>
        </p:spPr>
        <p:txBody>
          <a:bodyPr lIns="0" tIns="0" rIns="0" bIns="0" anchor="b"/>
          <a:lstStyle/>
          <a:p>
            <a:pPr algn="l" eaLnBrk="0" fontAlgn="base" hangingPunct="0">
              <a:lnSpc>
                <a:spcPct val="90000"/>
              </a:lnSpc>
              <a:spcBef>
                <a:spcPct val="0"/>
              </a:spcBef>
              <a:spcAft>
                <a:spcPct val="0"/>
              </a:spcAft>
            </a:pPr>
            <a:r>
              <a:rPr lang="en-US" sz="1000" dirty="0">
                <a:latin typeface="MetaPlusBold"/>
              </a:rPr>
              <a:t>Source: Bureau of labor statistics, the Future of Employment (Frey &amp; Osborne, 2013)</a:t>
            </a:r>
          </a:p>
        </p:txBody>
      </p:sp>
      <p:sp>
        <p:nvSpPr>
          <p:cNvPr id="12" name="Rectangle 11"/>
          <p:cNvSpPr/>
          <p:nvPr/>
        </p:nvSpPr>
        <p:spPr>
          <a:xfrm>
            <a:off x="285720" y="2714620"/>
            <a:ext cx="3397545" cy="3754874"/>
          </a:xfrm>
          <a:prstGeom prst="rect">
            <a:avLst/>
          </a:prstGeom>
        </p:spPr>
        <p:txBody>
          <a:bodyPr wrap="square">
            <a:spAutoFit/>
          </a:bodyPr>
          <a:lstStyle/>
          <a:p>
            <a:pPr algn="l"/>
            <a:r>
              <a:rPr lang="en-US" sz="1400" dirty="0">
                <a:latin typeface="MetaPlusBold"/>
                <a:cs typeface="Henderson BCG Serif" pitchFamily="18" charset="0"/>
              </a:rPr>
              <a:t>Telemarketers</a:t>
            </a:r>
          </a:p>
          <a:p>
            <a:pPr algn="l"/>
            <a:r>
              <a:rPr lang="en-US" sz="1400" dirty="0">
                <a:latin typeface="MetaPlusBold"/>
                <a:cs typeface="Henderson BCG Serif" pitchFamily="18" charset="0"/>
              </a:rPr>
              <a:t>Accountants &amp; Auditors</a:t>
            </a:r>
          </a:p>
          <a:p>
            <a:r>
              <a:rPr lang="en-US" sz="1400" dirty="0">
                <a:latin typeface="MetaPlusBold"/>
                <a:cs typeface="Henderson BCG Serif" pitchFamily="18" charset="0"/>
              </a:rPr>
              <a:t>Retail Salespersons</a:t>
            </a:r>
          </a:p>
          <a:p>
            <a:r>
              <a:rPr lang="en-US" sz="1400" dirty="0">
                <a:latin typeface="MetaPlusBold"/>
              </a:rPr>
              <a:t>Real Estate Sales Agents</a:t>
            </a:r>
          </a:p>
          <a:p>
            <a:r>
              <a:rPr lang="en-US" sz="1400" dirty="0">
                <a:latin typeface="MetaPlusBold"/>
              </a:rPr>
              <a:t>Structural Iron and Steel Workers</a:t>
            </a:r>
            <a:r>
              <a:rPr lang="en-US" sz="1400" dirty="0">
                <a:latin typeface="MetaPlusBold"/>
                <a:cs typeface="Henderson BCG Serif" pitchFamily="18" charset="0"/>
              </a:rPr>
              <a:t>…</a:t>
            </a:r>
          </a:p>
          <a:p>
            <a:endParaRPr lang="en-US" sz="1400" dirty="0">
              <a:latin typeface="MetaPlusBold"/>
              <a:cs typeface="Henderson BCG Serif" pitchFamily="18" charset="0"/>
            </a:endParaRPr>
          </a:p>
          <a:p>
            <a:r>
              <a:rPr lang="en-US" sz="1400" dirty="0">
                <a:latin typeface="MetaPlusBold"/>
              </a:rPr>
              <a:t>Machinists</a:t>
            </a:r>
            <a:endParaRPr lang="en-US" sz="1400" dirty="0">
              <a:latin typeface="MetaPlusBold"/>
              <a:cs typeface="Henderson BCG Serif" pitchFamily="18" charset="0"/>
            </a:endParaRPr>
          </a:p>
          <a:p>
            <a:r>
              <a:rPr lang="en-US" sz="1400" dirty="0">
                <a:latin typeface="MetaPlusBold"/>
                <a:cs typeface="Henderson BCG Serif" pitchFamily="18" charset="0"/>
              </a:rPr>
              <a:t>Audio and Video Technicians</a:t>
            </a:r>
          </a:p>
          <a:p>
            <a:r>
              <a:rPr lang="en-US" sz="1400" dirty="0">
                <a:latin typeface="MetaPlusBold"/>
                <a:cs typeface="Henderson BCG Serif" pitchFamily="18" charset="0"/>
              </a:rPr>
              <a:t>Taxi drivers/drivers</a:t>
            </a:r>
          </a:p>
          <a:p>
            <a:endParaRPr lang="en-US" sz="1400" dirty="0">
              <a:latin typeface="MetaPlusBold"/>
              <a:cs typeface="Henderson BCG Serif" pitchFamily="18" charset="0"/>
            </a:endParaRPr>
          </a:p>
          <a:p>
            <a:r>
              <a:rPr lang="en-US" sz="1400" dirty="0">
                <a:latin typeface="MetaPlusBold"/>
              </a:rPr>
              <a:t>Firefighters</a:t>
            </a:r>
          </a:p>
          <a:p>
            <a:r>
              <a:rPr lang="en-US" sz="1400" dirty="0">
                <a:latin typeface="MetaPlusBold"/>
                <a:cs typeface="Henderson BCG Serif" pitchFamily="18" charset="0"/>
              </a:rPr>
              <a:t>Chemical Engineers</a:t>
            </a:r>
          </a:p>
          <a:p>
            <a:r>
              <a:rPr lang="en-US" sz="1400" dirty="0">
                <a:latin typeface="MetaPlusBold"/>
                <a:cs typeface="Henderson BCG Serif" pitchFamily="18" charset="0"/>
              </a:rPr>
              <a:t>Music Directors and Composers</a:t>
            </a:r>
          </a:p>
          <a:p>
            <a:r>
              <a:rPr lang="en-US" sz="1400" dirty="0">
                <a:latin typeface="MetaPlusBold"/>
                <a:cs typeface="Henderson BCG Serif" pitchFamily="18" charset="0"/>
              </a:rPr>
              <a:t>Marine Engineers - Naval Architects</a:t>
            </a:r>
          </a:p>
          <a:p>
            <a:r>
              <a:rPr lang="en-US" sz="1400" dirty="0">
                <a:latin typeface="MetaPlusBold"/>
                <a:cs typeface="Henderson BCG Serif" pitchFamily="18" charset="0"/>
              </a:rPr>
              <a:t>Clergy</a:t>
            </a:r>
          </a:p>
          <a:p>
            <a:r>
              <a:rPr lang="en-US" sz="1400" dirty="0">
                <a:latin typeface="MetaPlusBold"/>
                <a:cs typeface="Henderson BCG Serif" pitchFamily="18" charset="0"/>
              </a:rPr>
              <a:t>Athletic Trainers</a:t>
            </a:r>
          </a:p>
          <a:p>
            <a:pPr algn="l"/>
            <a:r>
              <a:rPr lang="en-US" sz="1400" dirty="0">
                <a:latin typeface="MetaPlusBold"/>
                <a:cs typeface="Henderson BCG Serif" pitchFamily="18" charset="0"/>
              </a:rPr>
              <a:t>Dentists</a:t>
            </a:r>
          </a:p>
        </p:txBody>
      </p:sp>
      <p:sp>
        <p:nvSpPr>
          <p:cNvPr id="13" name="Rectangle 12"/>
          <p:cNvSpPr/>
          <p:nvPr/>
        </p:nvSpPr>
        <p:spPr>
          <a:xfrm>
            <a:off x="3643306" y="2672239"/>
            <a:ext cx="817375" cy="4185761"/>
          </a:xfrm>
          <a:prstGeom prst="rect">
            <a:avLst/>
          </a:prstGeom>
        </p:spPr>
        <p:txBody>
          <a:bodyPr wrap="square">
            <a:spAutoFit/>
          </a:bodyPr>
          <a:lstStyle/>
          <a:p>
            <a:pPr algn="r"/>
            <a:r>
              <a:rPr lang="it-IT" sz="1400" dirty="0">
                <a:latin typeface="MetaPlusBold"/>
                <a:cs typeface="Henderson BCG Serif" pitchFamily="18" charset="0"/>
              </a:rPr>
              <a:t>99%</a:t>
            </a:r>
          </a:p>
          <a:p>
            <a:pPr algn="r"/>
            <a:r>
              <a:rPr lang="it-IT" sz="1400" dirty="0">
                <a:latin typeface="MetaPlusBold"/>
                <a:cs typeface="Henderson BCG Serif" pitchFamily="18" charset="0"/>
              </a:rPr>
              <a:t>94%</a:t>
            </a:r>
          </a:p>
          <a:p>
            <a:pPr algn="r"/>
            <a:r>
              <a:rPr lang="it-IT" sz="1400" dirty="0">
                <a:latin typeface="MetaPlusBold"/>
                <a:cs typeface="Henderson BCG Serif" pitchFamily="18" charset="0"/>
              </a:rPr>
              <a:t>92%</a:t>
            </a:r>
          </a:p>
          <a:p>
            <a:pPr algn="r"/>
            <a:r>
              <a:rPr lang="it-IT" sz="1400" dirty="0">
                <a:latin typeface="MetaPlusBold"/>
                <a:cs typeface="Henderson BCG Serif" pitchFamily="18" charset="0"/>
              </a:rPr>
              <a:t>86%</a:t>
            </a:r>
          </a:p>
          <a:p>
            <a:pPr algn="r"/>
            <a:r>
              <a:rPr lang="it-IT" sz="1400" dirty="0">
                <a:latin typeface="MetaPlusBold"/>
                <a:cs typeface="Henderson BCG Serif" pitchFamily="18" charset="0"/>
              </a:rPr>
              <a:t>83%</a:t>
            </a:r>
          </a:p>
          <a:p>
            <a:pPr algn="r"/>
            <a:r>
              <a:rPr lang="it-IT" sz="1400" dirty="0">
                <a:latin typeface="MetaPlusBold"/>
                <a:cs typeface="Henderson BCG Serif" pitchFamily="18" charset="0"/>
              </a:rPr>
              <a:t>…</a:t>
            </a:r>
          </a:p>
          <a:p>
            <a:pPr algn="r"/>
            <a:r>
              <a:rPr lang="it-IT" sz="1400" dirty="0">
                <a:latin typeface="MetaPlusBold"/>
                <a:cs typeface="Henderson BCG Serif" pitchFamily="18" charset="0"/>
              </a:rPr>
              <a:t>65%</a:t>
            </a:r>
          </a:p>
          <a:p>
            <a:pPr algn="r"/>
            <a:r>
              <a:rPr lang="it-IT" sz="1400" dirty="0">
                <a:latin typeface="MetaPlusBold"/>
                <a:cs typeface="Henderson BCG Serif" pitchFamily="18" charset="0"/>
              </a:rPr>
              <a:t>55%</a:t>
            </a:r>
          </a:p>
          <a:p>
            <a:pPr algn="r"/>
            <a:r>
              <a:rPr lang="it-IT" sz="1400" dirty="0">
                <a:latin typeface="MetaPlusBold"/>
                <a:cs typeface="Henderson BCG Serif" pitchFamily="18" charset="0"/>
              </a:rPr>
              <a:t>55%</a:t>
            </a:r>
          </a:p>
          <a:p>
            <a:pPr algn="r"/>
            <a:r>
              <a:rPr lang="it-IT" sz="1400" dirty="0">
                <a:latin typeface="MetaPlusBold"/>
                <a:cs typeface="Henderson BCG Serif" pitchFamily="18" charset="0"/>
              </a:rPr>
              <a:t>…</a:t>
            </a:r>
            <a:endParaRPr lang="sl-SI" sz="1400" dirty="0">
              <a:latin typeface="MetaPlusBold"/>
              <a:cs typeface="Henderson BCG Serif" pitchFamily="18" charset="0"/>
            </a:endParaRPr>
          </a:p>
          <a:p>
            <a:pPr algn="r"/>
            <a:r>
              <a:rPr lang="it-IT" sz="1400" dirty="0">
                <a:latin typeface="MetaPlusBold"/>
                <a:cs typeface="Henderson BCG Serif" pitchFamily="18" charset="0"/>
              </a:rPr>
              <a:t>17%</a:t>
            </a:r>
          </a:p>
          <a:p>
            <a:pPr algn="r"/>
            <a:r>
              <a:rPr lang="it-IT" sz="1400" dirty="0">
                <a:latin typeface="MetaPlusBold"/>
                <a:cs typeface="Henderson BCG Serif" pitchFamily="18" charset="0"/>
              </a:rPr>
              <a:t>2%</a:t>
            </a:r>
          </a:p>
          <a:p>
            <a:pPr algn="r"/>
            <a:r>
              <a:rPr lang="it-IT" sz="1400" dirty="0">
                <a:latin typeface="MetaPlusBold"/>
                <a:cs typeface="Henderson BCG Serif" pitchFamily="18" charset="0"/>
              </a:rPr>
              <a:t>1.6%</a:t>
            </a:r>
          </a:p>
          <a:p>
            <a:pPr algn="r"/>
            <a:r>
              <a:rPr lang="it-IT" sz="1400" dirty="0">
                <a:latin typeface="MetaPlusBold"/>
                <a:cs typeface="Henderson BCG Serif" pitchFamily="18" charset="0"/>
              </a:rPr>
              <a:t>1.0%</a:t>
            </a:r>
          </a:p>
          <a:p>
            <a:pPr algn="r"/>
            <a:r>
              <a:rPr lang="it-IT" sz="1400" dirty="0">
                <a:latin typeface="MetaPlusBold"/>
                <a:cs typeface="Henderson BCG Serif" pitchFamily="18" charset="0"/>
              </a:rPr>
              <a:t>0.8%</a:t>
            </a:r>
          </a:p>
          <a:p>
            <a:pPr algn="r"/>
            <a:r>
              <a:rPr lang="it-IT" sz="1400" dirty="0">
                <a:latin typeface="MetaPlusBold"/>
                <a:cs typeface="Henderson BCG Serif" pitchFamily="18" charset="0"/>
              </a:rPr>
              <a:t>0.8%</a:t>
            </a:r>
          </a:p>
          <a:p>
            <a:pPr algn="r"/>
            <a:r>
              <a:rPr lang="it-IT" sz="1400" dirty="0">
                <a:latin typeface="MetaPlusBold"/>
                <a:cs typeface="Henderson BCG Serif" pitchFamily="18" charset="0"/>
              </a:rPr>
              <a:t>0.7%</a:t>
            </a:r>
          </a:p>
          <a:p>
            <a:pPr algn="r"/>
            <a:r>
              <a:rPr lang="it-IT" sz="1400" dirty="0">
                <a:latin typeface="MetaPlusBold"/>
                <a:cs typeface="Henderson BCG Serif" pitchFamily="18" charset="0"/>
              </a:rPr>
              <a:t>0.4%</a:t>
            </a:r>
          </a:p>
          <a:p>
            <a:pPr algn="r"/>
            <a:r>
              <a:rPr lang="it-IT" sz="1400" dirty="0">
                <a:latin typeface="MetaPlusBold"/>
                <a:cs typeface="Henderson BCG Serif" pitchFamily="18" charset="0"/>
              </a:rPr>
              <a:t>…</a:t>
            </a:r>
          </a:p>
        </p:txBody>
      </p:sp>
      <p:sp>
        <p:nvSpPr>
          <p:cNvPr id="14" name="Rectangle 13"/>
          <p:cNvSpPr/>
          <p:nvPr/>
        </p:nvSpPr>
        <p:spPr>
          <a:xfrm>
            <a:off x="642910" y="2000240"/>
            <a:ext cx="1486489" cy="369332"/>
          </a:xfrm>
          <a:prstGeom prst="rect">
            <a:avLst/>
          </a:prstGeom>
        </p:spPr>
        <p:txBody>
          <a:bodyPr wrap="square">
            <a:spAutoFit/>
          </a:bodyPr>
          <a:lstStyle/>
          <a:p>
            <a:pPr algn="ctr"/>
            <a:r>
              <a:rPr lang="en-US" sz="1800" b="1" dirty="0">
                <a:latin typeface="MetaPlusBold"/>
                <a:cs typeface="Henderson BCG Serif" pitchFamily="18" charset="0"/>
              </a:rPr>
              <a:t>Occupation</a:t>
            </a:r>
          </a:p>
        </p:txBody>
      </p:sp>
      <p:sp>
        <p:nvSpPr>
          <p:cNvPr id="15" name="Rectangle 14"/>
          <p:cNvSpPr/>
          <p:nvPr/>
        </p:nvSpPr>
        <p:spPr>
          <a:xfrm>
            <a:off x="2357422" y="1928802"/>
            <a:ext cx="3213920" cy="830997"/>
          </a:xfrm>
          <a:prstGeom prst="rect">
            <a:avLst/>
          </a:prstGeom>
        </p:spPr>
        <p:txBody>
          <a:bodyPr wrap="square">
            <a:spAutoFit/>
          </a:bodyPr>
          <a:lstStyle/>
          <a:p>
            <a:pPr algn="ctr"/>
            <a:r>
              <a:rPr lang="en-US" sz="1600" b="1" dirty="0">
                <a:latin typeface="MetaPlusBold"/>
                <a:cs typeface="Henderson BCG Serif" pitchFamily="18" charset="0"/>
              </a:rPr>
              <a:t>Probability of massive reduction of occupation by 2030 </a:t>
            </a:r>
          </a:p>
        </p:txBody>
      </p:sp>
      <p:cxnSp>
        <p:nvCxnSpPr>
          <p:cNvPr id="17" name="Straight Connector 16"/>
          <p:cNvCxnSpPr/>
          <p:nvPr/>
        </p:nvCxnSpPr>
        <p:spPr>
          <a:xfrm>
            <a:off x="532208" y="1956408"/>
            <a:ext cx="1679293"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424880" y="1956408"/>
            <a:ext cx="1756390"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5643570" y="1571612"/>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a:solidFill>
                  <a:srgbClr val="FFFFFF"/>
                </a:solidFill>
                <a:latin typeface="Henderson BCG Serif" pitchFamily="18" charset="0"/>
                <a:cs typeface="Henderson BCG Serif" pitchFamily="18" charset="0"/>
              </a:rPr>
              <a:t>Home </a:t>
            </a:r>
            <a:r>
              <a:rPr lang="it-IT" sz="1333" dirty="0" err="1">
                <a:solidFill>
                  <a:srgbClr val="FFFFFF"/>
                </a:solidFill>
                <a:latin typeface="Henderson BCG Serif" pitchFamily="18" charset="0"/>
                <a:cs typeface="Henderson BCG Serif" pitchFamily="18" charset="0"/>
              </a:rPr>
              <a:t>Carer</a:t>
            </a:r>
            <a:endParaRPr lang="it-IT" sz="1333" dirty="0">
              <a:solidFill>
                <a:srgbClr val="FFFFFF"/>
              </a:solidFill>
              <a:latin typeface="Henderson BCG Serif" pitchFamily="18" charset="0"/>
              <a:cs typeface="Henderson BCG Serif" pitchFamily="18" charset="0"/>
            </a:endParaRPr>
          </a:p>
        </p:txBody>
      </p:sp>
      <p:sp>
        <p:nvSpPr>
          <p:cNvPr id="27" name="Oval 26"/>
          <p:cNvSpPr/>
          <p:nvPr/>
        </p:nvSpPr>
        <p:spPr>
          <a:xfrm>
            <a:off x="7143768" y="1785926"/>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a:solidFill>
                  <a:srgbClr val="FFFFFF"/>
                </a:solidFill>
                <a:latin typeface="Henderson BCG Serif" pitchFamily="18" charset="0"/>
                <a:cs typeface="Henderson BCG Serif" pitchFamily="18" charset="0"/>
              </a:rPr>
              <a:t>Memory </a:t>
            </a:r>
            <a:r>
              <a:rPr lang="it-IT" sz="1333" dirty="0" err="1">
                <a:solidFill>
                  <a:srgbClr val="FFFFFF"/>
                </a:solidFill>
                <a:latin typeface="Henderson BCG Serif" pitchFamily="18" charset="0"/>
                <a:cs typeface="Henderson BCG Serif" pitchFamily="18" charset="0"/>
              </a:rPr>
              <a:t>Surgeon</a:t>
            </a:r>
            <a:endParaRPr lang="it-IT" sz="1333" dirty="0">
              <a:solidFill>
                <a:srgbClr val="FFFFFF"/>
              </a:solidFill>
              <a:latin typeface="Henderson BCG Serif" pitchFamily="18" charset="0"/>
              <a:cs typeface="Henderson BCG Serif" pitchFamily="18" charset="0"/>
            </a:endParaRPr>
          </a:p>
        </p:txBody>
      </p:sp>
      <p:sp>
        <p:nvSpPr>
          <p:cNvPr id="28" name="Oval 27"/>
          <p:cNvSpPr/>
          <p:nvPr/>
        </p:nvSpPr>
        <p:spPr>
          <a:xfrm>
            <a:off x="5643570" y="2214554"/>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a:solidFill>
                  <a:srgbClr val="FFFFFF"/>
                </a:solidFill>
                <a:latin typeface="Henderson BCG Serif" pitchFamily="18" charset="0"/>
                <a:cs typeface="Henderson BCG Serif" pitchFamily="18" charset="0"/>
              </a:rPr>
              <a:t>Body Part Maker</a:t>
            </a:r>
          </a:p>
        </p:txBody>
      </p:sp>
      <p:sp>
        <p:nvSpPr>
          <p:cNvPr id="29" name="Oval 28"/>
          <p:cNvSpPr/>
          <p:nvPr/>
        </p:nvSpPr>
        <p:spPr>
          <a:xfrm>
            <a:off x="7286644" y="2500306"/>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err="1">
                <a:solidFill>
                  <a:srgbClr val="FFFFFF"/>
                </a:solidFill>
                <a:latin typeface="Henderson BCG Serif" pitchFamily="18" charset="0"/>
                <a:cs typeface="Henderson BCG Serif" pitchFamily="18" charset="0"/>
              </a:rPr>
              <a:t>Digital</a:t>
            </a:r>
            <a:r>
              <a:rPr lang="it-IT" sz="1333" dirty="0">
                <a:solidFill>
                  <a:srgbClr val="FFFFFF"/>
                </a:solidFill>
                <a:latin typeface="Henderson BCG Serif" pitchFamily="18" charset="0"/>
                <a:cs typeface="Henderson BCG Serif" pitchFamily="18" charset="0"/>
              </a:rPr>
              <a:t> </a:t>
            </a:r>
            <a:r>
              <a:rPr lang="it-IT" sz="1333" dirty="0" err="1">
                <a:solidFill>
                  <a:srgbClr val="FFFFFF"/>
                </a:solidFill>
                <a:latin typeface="Henderson BCG Serif" pitchFamily="18" charset="0"/>
                <a:cs typeface="Henderson BCG Serif" pitchFamily="18" charset="0"/>
              </a:rPr>
              <a:t>Architect</a:t>
            </a:r>
            <a:endParaRPr lang="it-IT" sz="1333" dirty="0">
              <a:solidFill>
                <a:srgbClr val="FFFFFF"/>
              </a:solidFill>
              <a:latin typeface="Henderson BCG Serif" pitchFamily="18" charset="0"/>
              <a:cs typeface="Henderson BCG Serif" pitchFamily="18" charset="0"/>
            </a:endParaRPr>
          </a:p>
        </p:txBody>
      </p:sp>
      <p:sp>
        <p:nvSpPr>
          <p:cNvPr id="30" name="Oval 29"/>
          <p:cNvSpPr/>
          <p:nvPr/>
        </p:nvSpPr>
        <p:spPr>
          <a:xfrm>
            <a:off x="7286644" y="3143248"/>
            <a:ext cx="1714512"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err="1">
                <a:solidFill>
                  <a:srgbClr val="FFFFFF"/>
                </a:solidFill>
                <a:latin typeface="Henderson BCG Serif" pitchFamily="18" charset="0"/>
                <a:cs typeface="Henderson BCG Serif" pitchFamily="18" charset="0"/>
              </a:rPr>
              <a:t>Traceability</a:t>
            </a:r>
            <a:r>
              <a:rPr lang="it-IT" sz="1333" dirty="0">
                <a:solidFill>
                  <a:srgbClr val="FFFFFF"/>
                </a:solidFill>
                <a:latin typeface="Henderson BCG Serif" pitchFamily="18" charset="0"/>
                <a:cs typeface="Henderson BCG Serif" pitchFamily="18" charset="0"/>
              </a:rPr>
              <a:t> Manager</a:t>
            </a:r>
          </a:p>
        </p:txBody>
      </p:sp>
      <p:sp>
        <p:nvSpPr>
          <p:cNvPr id="31" name="Oval 30"/>
          <p:cNvSpPr/>
          <p:nvPr/>
        </p:nvSpPr>
        <p:spPr>
          <a:xfrm>
            <a:off x="5500694" y="2786058"/>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a:solidFill>
                  <a:srgbClr val="FFFFFF"/>
                </a:solidFill>
                <a:latin typeface="Henderson BCG Serif" pitchFamily="18" charset="0"/>
                <a:cs typeface="Henderson BCG Serif" pitchFamily="18" charset="0"/>
              </a:rPr>
              <a:t>3D-printing</a:t>
            </a:r>
          </a:p>
          <a:p>
            <a:pPr algn="ctr"/>
            <a:r>
              <a:rPr lang="it-IT" sz="1333" dirty="0">
                <a:solidFill>
                  <a:srgbClr val="FFFFFF"/>
                </a:solidFill>
                <a:latin typeface="Henderson BCG Serif" pitchFamily="18" charset="0"/>
                <a:cs typeface="Henderson BCG Serif" pitchFamily="18" charset="0"/>
              </a:rPr>
              <a:t>expert</a:t>
            </a:r>
          </a:p>
        </p:txBody>
      </p:sp>
      <p:sp>
        <p:nvSpPr>
          <p:cNvPr id="32" name="Oval 31"/>
          <p:cNvSpPr/>
          <p:nvPr/>
        </p:nvSpPr>
        <p:spPr>
          <a:xfrm>
            <a:off x="5424069" y="3458690"/>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a:solidFill>
                  <a:srgbClr val="FFFFFF"/>
                </a:solidFill>
                <a:latin typeface="Henderson BCG Serif" pitchFamily="18" charset="0"/>
                <a:cs typeface="Henderson BCG Serif" pitchFamily="18" charset="0"/>
              </a:rPr>
              <a:t>Energy</a:t>
            </a:r>
            <a:br>
              <a:rPr lang="it-IT" sz="1333" dirty="0">
                <a:solidFill>
                  <a:srgbClr val="FFFFFF"/>
                </a:solidFill>
                <a:latin typeface="Henderson BCG Serif" pitchFamily="18" charset="0"/>
                <a:cs typeface="Henderson BCG Serif" pitchFamily="18" charset="0"/>
              </a:rPr>
            </a:br>
            <a:r>
              <a:rPr lang="it-IT" sz="1333" dirty="0">
                <a:solidFill>
                  <a:srgbClr val="FFFFFF"/>
                </a:solidFill>
                <a:latin typeface="Henderson BCG Serif" pitchFamily="18" charset="0"/>
                <a:cs typeface="Henderson BCG Serif" pitchFamily="18" charset="0"/>
              </a:rPr>
              <a:t>Manager</a:t>
            </a:r>
          </a:p>
        </p:txBody>
      </p:sp>
      <p:sp>
        <p:nvSpPr>
          <p:cNvPr id="33" name="Oval 32"/>
          <p:cNvSpPr/>
          <p:nvPr/>
        </p:nvSpPr>
        <p:spPr>
          <a:xfrm>
            <a:off x="7058876" y="4051653"/>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err="1">
                <a:solidFill>
                  <a:srgbClr val="FFFFFF"/>
                </a:solidFill>
                <a:latin typeface="Henderson BCG Serif" pitchFamily="18" charset="0"/>
                <a:cs typeface="Henderson BCG Serif" pitchFamily="18" charset="0"/>
              </a:rPr>
              <a:t>Geomicro</a:t>
            </a:r>
            <a:br>
              <a:rPr lang="it-IT" sz="1333" dirty="0">
                <a:solidFill>
                  <a:srgbClr val="FFFFFF"/>
                </a:solidFill>
                <a:latin typeface="Henderson BCG Serif" pitchFamily="18" charset="0"/>
                <a:cs typeface="Henderson BCG Serif" pitchFamily="18" charset="0"/>
              </a:rPr>
            </a:br>
            <a:r>
              <a:rPr lang="it-IT" sz="1333" dirty="0" err="1">
                <a:solidFill>
                  <a:srgbClr val="FFFFFF"/>
                </a:solidFill>
                <a:latin typeface="Henderson BCG Serif" pitchFamily="18" charset="0"/>
                <a:cs typeface="Henderson BCG Serif" pitchFamily="18" charset="0"/>
              </a:rPr>
              <a:t>Biologist</a:t>
            </a:r>
            <a:endParaRPr lang="it-IT" sz="1333" dirty="0">
              <a:solidFill>
                <a:srgbClr val="FFFFFF"/>
              </a:solidFill>
              <a:latin typeface="Henderson BCG Serif" pitchFamily="18" charset="0"/>
              <a:cs typeface="Henderson BCG Serif" pitchFamily="18" charset="0"/>
            </a:endParaRPr>
          </a:p>
        </p:txBody>
      </p:sp>
      <p:sp>
        <p:nvSpPr>
          <p:cNvPr id="34" name="Oval 33"/>
          <p:cNvSpPr/>
          <p:nvPr/>
        </p:nvSpPr>
        <p:spPr>
          <a:xfrm>
            <a:off x="5429256" y="4143380"/>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a:solidFill>
                  <a:srgbClr val="FFFFFF"/>
                </a:solidFill>
                <a:latin typeface="Henderson BCG Serif" pitchFamily="18" charset="0"/>
                <a:cs typeface="Henderson BCG Serif" pitchFamily="18" charset="0"/>
              </a:rPr>
              <a:t>Personal</a:t>
            </a:r>
            <a:br>
              <a:rPr lang="it-IT" sz="1333" dirty="0">
                <a:solidFill>
                  <a:srgbClr val="FFFFFF"/>
                </a:solidFill>
                <a:latin typeface="Henderson BCG Serif" pitchFamily="18" charset="0"/>
                <a:cs typeface="Henderson BCG Serif" pitchFamily="18" charset="0"/>
              </a:rPr>
            </a:br>
            <a:r>
              <a:rPr lang="it-IT" sz="1333" dirty="0" err="1">
                <a:solidFill>
                  <a:srgbClr val="FFFFFF"/>
                </a:solidFill>
                <a:latin typeface="Henderson BCG Serif" pitchFamily="18" charset="0"/>
                <a:cs typeface="Henderson BCG Serif" pitchFamily="18" charset="0"/>
              </a:rPr>
              <a:t>Brander</a:t>
            </a:r>
            <a:endParaRPr lang="it-IT" sz="1333" dirty="0">
              <a:solidFill>
                <a:srgbClr val="FFFFFF"/>
              </a:solidFill>
              <a:latin typeface="Henderson BCG Serif" pitchFamily="18" charset="0"/>
              <a:cs typeface="Henderson BCG Serif" pitchFamily="18" charset="0"/>
            </a:endParaRPr>
          </a:p>
        </p:txBody>
      </p:sp>
      <p:sp>
        <p:nvSpPr>
          <p:cNvPr id="35" name="Oval 34"/>
          <p:cNvSpPr/>
          <p:nvPr/>
        </p:nvSpPr>
        <p:spPr>
          <a:xfrm>
            <a:off x="5643570" y="4857760"/>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err="1">
                <a:solidFill>
                  <a:srgbClr val="FFFFFF"/>
                </a:solidFill>
                <a:latin typeface="Henderson BCG Serif" pitchFamily="18" charset="0"/>
                <a:cs typeface="Henderson BCG Serif" pitchFamily="18" charset="0"/>
              </a:rPr>
              <a:t>SEO</a:t>
            </a:r>
            <a:br>
              <a:rPr lang="it-IT" sz="1333" dirty="0">
                <a:solidFill>
                  <a:srgbClr val="FFFFFF"/>
                </a:solidFill>
                <a:latin typeface="Henderson BCG Serif" pitchFamily="18" charset="0"/>
                <a:cs typeface="Henderson BCG Serif" pitchFamily="18" charset="0"/>
              </a:rPr>
            </a:br>
            <a:r>
              <a:rPr lang="it-IT" sz="1333" dirty="0">
                <a:solidFill>
                  <a:srgbClr val="FFFFFF"/>
                </a:solidFill>
                <a:latin typeface="Henderson BCG Serif" pitchFamily="18" charset="0"/>
                <a:cs typeface="Henderson BCG Serif" pitchFamily="18" charset="0"/>
              </a:rPr>
              <a:t>Manager</a:t>
            </a:r>
          </a:p>
        </p:txBody>
      </p:sp>
      <p:sp>
        <p:nvSpPr>
          <p:cNvPr id="36" name="Oval 35"/>
          <p:cNvSpPr/>
          <p:nvPr/>
        </p:nvSpPr>
        <p:spPr>
          <a:xfrm>
            <a:off x="7286644" y="4786322"/>
            <a:ext cx="1655025" cy="692441"/>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a:solidFill>
                  <a:srgbClr val="FFFFFF"/>
                </a:solidFill>
                <a:latin typeface="Henderson BCG Serif" pitchFamily="18" charset="0"/>
                <a:cs typeface="Henderson BCG Serif" pitchFamily="18" charset="0"/>
              </a:rPr>
              <a:t>Online Community Manager</a:t>
            </a:r>
          </a:p>
        </p:txBody>
      </p:sp>
      <p:sp>
        <p:nvSpPr>
          <p:cNvPr id="37" name="Oval 36"/>
          <p:cNvSpPr/>
          <p:nvPr/>
        </p:nvSpPr>
        <p:spPr>
          <a:xfrm>
            <a:off x="5572132" y="5643578"/>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a:solidFill>
                  <a:srgbClr val="FFFFFF"/>
                </a:solidFill>
                <a:latin typeface="Henderson BCG Serif" pitchFamily="18" charset="0"/>
                <a:cs typeface="Henderson BCG Serif" pitchFamily="18" charset="0"/>
              </a:rPr>
              <a:t>Broadband</a:t>
            </a:r>
            <a:br>
              <a:rPr lang="it-IT" sz="1333" dirty="0">
                <a:solidFill>
                  <a:srgbClr val="FFFFFF"/>
                </a:solidFill>
                <a:latin typeface="Henderson BCG Serif" pitchFamily="18" charset="0"/>
                <a:cs typeface="Henderson BCG Serif" pitchFamily="18" charset="0"/>
              </a:rPr>
            </a:br>
            <a:r>
              <a:rPr lang="it-IT" sz="1333" dirty="0" err="1">
                <a:solidFill>
                  <a:srgbClr val="FFFFFF"/>
                </a:solidFill>
                <a:latin typeface="Henderson BCG Serif" pitchFamily="18" charset="0"/>
                <a:cs typeface="Henderson BCG Serif" pitchFamily="18" charset="0"/>
              </a:rPr>
              <a:t>Architect</a:t>
            </a:r>
            <a:endParaRPr lang="it-IT" sz="1333" dirty="0">
              <a:solidFill>
                <a:srgbClr val="FFFFFF"/>
              </a:solidFill>
              <a:latin typeface="Henderson BCG Serif" pitchFamily="18" charset="0"/>
              <a:cs typeface="Henderson BCG Serif" pitchFamily="18" charset="0"/>
            </a:endParaRPr>
          </a:p>
        </p:txBody>
      </p:sp>
      <p:sp>
        <p:nvSpPr>
          <p:cNvPr id="38" name="Oval 37"/>
          <p:cNvSpPr/>
          <p:nvPr/>
        </p:nvSpPr>
        <p:spPr>
          <a:xfrm>
            <a:off x="7286644" y="5643578"/>
            <a:ext cx="1533721" cy="513144"/>
          </a:xfrm>
          <a:prstGeom prst="ellipse">
            <a:avLst/>
          </a:prstGeom>
          <a:solidFill>
            <a:schemeClr val="hlink"/>
          </a:solidFill>
          <a:ln w="9525">
            <a:solidFill>
              <a:schemeClr val="hlink"/>
            </a:solidFill>
          </a:ln>
          <a:effectLst/>
        </p:spPr>
        <p:style>
          <a:lnRef idx="2">
            <a:schemeClr val="accent1">
              <a:shade val="50000"/>
            </a:schemeClr>
          </a:lnRef>
          <a:fillRef idx="1">
            <a:schemeClr val="accent1"/>
          </a:fillRef>
          <a:effectRef idx="0">
            <a:schemeClr val="accent1"/>
          </a:effectRef>
          <a:fontRef idx="minor">
            <a:schemeClr val="lt1"/>
          </a:fontRef>
        </p:style>
        <p:txBody>
          <a:bodyPr tIns="85714" bIns="85714" rtlCol="0" anchor="ctr" anchorCtr="0"/>
          <a:lstStyle/>
          <a:p>
            <a:pPr algn="ctr"/>
            <a:r>
              <a:rPr lang="it-IT" sz="1333" dirty="0">
                <a:solidFill>
                  <a:srgbClr val="FFFFFF"/>
                </a:solidFill>
                <a:latin typeface="Henderson BCG Serif" pitchFamily="18" charset="0"/>
                <a:cs typeface="Henderson BCG Serif" pitchFamily="18" charset="0"/>
              </a:rPr>
              <a:t>…</a:t>
            </a:r>
          </a:p>
        </p:txBody>
      </p:sp>
      <p:pic>
        <p:nvPicPr>
          <p:cNvPr id="25" name="Immagine 24"/>
          <p:cNvPicPr>
            <a:picLocks noChangeAspect="1"/>
          </p:cNvPicPr>
          <p:nvPr/>
        </p:nvPicPr>
        <p:blipFill rotWithShape="1">
          <a:blip r:embed="rId3">
            <a:extLst>
              <a:ext uri="{28A0092B-C50C-407E-A947-70E740481C1C}">
                <a14:useLocalDpi xmlns:a14="http://schemas.microsoft.com/office/drawing/2010/main" val="0"/>
              </a:ext>
            </a:extLst>
          </a:blip>
          <a:srcRect b="64614"/>
          <a:stretch/>
        </p:blipFill>
        <p:spPr>
          <a:xfrm>
            <a:off x="0" y="-285776"/>
            <a:ext cx="9144000" cy="1785950"/>
          </a:xfrm>
          <a:prstGeom prst="rect">
            <a:avLst/>
          </a:prstGeom>
        </p:spPr>
      </p:pic>
    </p:spTree>
    <p:extLst>
      <p:ext uri="{BB962C8B-B14F-4D97-AF65-F5344CB8AC3E}">
        <p14:creationId xmlns:p14="http://schemas.microsoft.com/office/powerpoint/2010/main" val="79663288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7384"/>
            <a:ext cx="9144000" cy="6715276"/>
          </a:xfrm>
          <a:prstGeom prst="rect">
            <a:avLst/>
          </a:prstGeom>
        </p:spPr>
      </p:pic>
      <p:sp>
        <p:nvSpPr>
          <p:cNvPr id="3" name="Text Placeholder 2">
            <a:extLst>
              <a:ext uri="{FF2B5EF4-FFF2-40B4-BE49-F238E27FC236}">
                <a16:creationId xmlns:a16="http://schemas.microsoft.com/office/drawing/2014/main" id="{4FBC79D6-8BC9-4DDC-BC2C-C900EA2E4E71}"/>
              </a:ext>
            </a:extLst>
          </p:cNvPr>
          <p:cNvSpPr txBox="1">
            <a:spLocks/>
          </p:cNvSpPr>
          <p:nvPr/>
        </p:nvSpPr>
        <p:spPr>
          <a:xfrm>
            <a:off x="683567" y="1916832"/>
            <a:ext cx="7776865" cy="936104"/>
          </a:xfrm>
          <a:prstGeom prst="rect">
            <a:avLst/>
          </a:prstGeom>
        </p:spPr>
        <p:txBody>
          <a:bodyPr vert="horz" lIns="91440" tIns="45720" rIns="91440" bIns="45720" rtlCol="0" anchor="ctr">
            <a:normAutofit/>
          </a:bodyPr>
          <a:lstStyle>
            <a:defPPr>
              <a:defRPr lang="it-IT"/>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spcBef>
                <a:spcPts val="300"/>
              </a:spcBef>
            </a:pPr>
            <a:r>
              <a:rPr lang="da-DK" sz="1800" b="1" i="1" dirty="0">
                <a:solidFill>
                  <a:schemeClr val="tx1"/>
                </a:solidFill>
                <a:latin typeface="Arial" panose="020B0604020202020204" pitchFamily="34" charset="0"/>
                <a:cs typeface="Arial" panose="020B0604020202020204" pitchFamily="34" charset="0"/>
              </a:rPr>
              <a:t>Comparative analysis of migration flows</a:t>
            </a:r>
            <a:br>
              <a:rPr lang="da-DK" sz="1800" i="1" dirty="0">
                <a:solidFill>
                  <a:schemeClr val="tx1"/>
                </a:solidFill>
                <a:latin typeface="Arial" panose="020B0604020202020204" pitchFamily="34" charset="0"/>
                <a:cs typeface="Arial" panose="020B0604020202020204" pitchFamily="34" charset="0"/>
              </a:rPr>
            </a:br>
            <a:br>
              <a:rPr lang="da-DK" sz="1800" i="1" dirty="0">
                <a:solidFill>
                  <a:schemeClr val="tx1"/>
                </a:solidFill>
                <a:latin typeface="Arial" panose="020B0604020202020204" pitchFamily="34" charset="0"/>
                <a:cs typeface="Arial" panose="020B0604020202020204" pitchFamily="34" charset="0"/>
              </a:rPr>
            </a:br>
            <a:r>
              <a:rPr lang="da-DK" sz="1800" i="1" dirty="0">
                <a:solidFill>
                  <a:schemeClr val="tx1"/>
                </a:solidFill>
                <a:latin typeface="Arial" panose="020B0604020202020204" pitchFamily="34" charset="0"/>
                <a:cs typeface="Arial" panose="020B0604020202020204" pitchFamily="34" charset="0"/>
              </a:rPr>
              <a:t>internal migration - </a:t>
            </a:r>
            <a:r>
              <a:rPr lang="en-GB" sz="1800" i="1" dirty="0">
                <a:solidFill>
                  <a:schemeClr val="tx1"/>
                </a:solidFill>
                <a:latin typeface="Arial" panose="020B0604020202020204" pitchFamily="34" charset="0"/>
                <a:cs typeface="Arial" panose="020B0604020202020204" pitchFamily="34" charset="0"/>
              </a:rPr>
              <a:t>i.e. changes of residence reported to public authorities</a:t>
            </a:r>
            <a:endParaRPr lang="en-US" sz="1800" i="1"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46155356"/>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311</TotalTime>
  <Words>1552</Words>
  <Application>Microsoft Office PowerPoint</Application>
  <PresentationFormat>Presentazione su schermo (4:3)</PresentationFormat>
  <Paragraphs>285</Paragraphs>
  <Slides>34</Slides>
  <Notes>2</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34</vt:i4>
      </vt:variant>
    </vt:vector>
  </HeadingPairs>
  <TitlesOfParts>
    <vt:vector size="44" baseType="lpstr">
      <vt:lpstr>ＭＳ Ｐゴシック</vt:lpstr>
      <vt:lpstr>Arial</vt:lpstr>
      <vt:lpstr>Calibri</vt:lpstr>
      <vt:lpstr>Henderson BCG Sans</vt:lpstr>
      <vt:lpstr>Henderson BCG Serif</vt:lpstr>
      <vt:lpstr>MetaPlusBold</vt:lpstr>
      <vt:lpstr>Times New Roman</vt:lpstr>
      <vt:lpstr>Verdana</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The future of employment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fiorenza massimi</dc:creator>
  <cp:lastModifiedBy>MarcoZ</cp:lastModifiedBy>
  <cp:revision>28</cp:revision>
  <dcterms:created xsi:type="dcterms:W3CDTF">2015-03-02T14:41:06Z</dcterms:created>
  <dcterms:modified xsi:type="dcterms:W3CDTF">2018-05-23T14:16:59Z</dcterms:modified>
</cp:coreProperties>
</file>